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44"/>
  </p:notesMasterIdLst>
  <p:sldIdLst>
    <p:sldId id="256" r:id="rId9"/>
    <p:sldId id="556" r:id="rId10"/>
    <p:sldId id="624" r:id="rId11"/>
    <p:sldId id="625" r:id="rId12"/>
    <p:sldId id="633" r:id="rId13"/>
    <p:sldId id="627" r:id="rId14"/>
    <p:sldId id="641" r:id="rId15"/>
    <p:sldId id="629" r:id="rId16"/>
    <p:sldId id="638" r:id="rId17"/>
    <p:sldId id="634" r:id="rId18"/>
    <p:sldId id="631" r:id="rId19"/>
    <p:sldId id="557" r:id="rId20"/>
    <p:sldId id="632" r:id="rId21"/>
    <p:sldId id="612" r:id="rId22"/>
    <p:sldId id="654" r:id="rId23"/>
    <p:sldId id="637" r:id="rId24"/>
    <p:sldId id="642" r:id="rId25"/>
    <p:sldId id="644" r:id="rId26"/>
    <p:sldId id="640" r:id="rId27"/>
    <p:sldId id="646" r:id="rId28"/>
    <p:sldId id="643" r:id="rId29"/>
    <p:sldId id="645" r:id="rId30"/>
    <p:sldId id="655" r:id="rId31"/>
    <p:sldId id="636" r:id="rId32"/>
    <p:sldId id="647" r:id="rId33"/>
    <p:sldId id="648" r:id="rId34"/>
    <p:sldId id="649" r:id="rId35"/>
    <p:sldId id="656" r:id="rId36"/>
    <p:sldId id="635" r:id="rId37"/>
    <p:sldId id="650" r:id="rId38"/>
    <p:sldId id="651" r:id="rId39"/>
    <p:sldId id="652" r:id="rId40"/>
    <p:sldId id="639" r:id="rId41"/>
    <p:sldId id="653" r:id="rId42"/>
    <p:sldId id="605" r:id="rId4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App Service" id="{6ECFEE84-0763-4195-A954-1A6BD7FD1EFF}">
          <p14:sldIdLst>
            <p14:sldId id="624"/>
            <p14:sldId id="625"/>
            <p14:sldId id="633"/>
            <p14:sldId id="627"/>
            <p14:sldId id="641"/>
            <p14:sldId id="629"/>
          </p14:sldIdLst>
        </p14:section>
        <p14:section name="Web Apps" id="{E641CDA6-7EC5-4AD1-9A94-804AEF9FCBF3}">
          <p14:sldIdLst>
            <p14:sldId id="638"/>
            <p14:sldId id="634"/>
            <p14:sldId id="631"/>
            <p14:sldId id="557"/>
            <p14:sldId id="632"/>
            <p14:sldId id="612"/>
          </p14:sldIdLst>
        </p14:section>
        <p14:section name="API Apps" id="{6B9907C3-A55B-45A1-B32F-07E5DE5FB2C4}">
          <p14:sldIdLst>
            <p14:sldId id="654"/>
            <p14:sldId id="637"/>
            <p14:sldId id="642"/>
            <p14:sldId id="644"/>
            <p14:sldId id="640"/>
            <p14:sldId id="646"/>
            <p14:sldId id="643"/>
            <p14:sldId id="645"/>
          </p14:sldIdLst>
        </p14:section>
        <p14:section name="Logic Apps" id="{A64E2474-EFA4-4274-B721-83447F31B6B2}">
          <p14:sldIdLst>
            <p14:sldId id="655"/>
            <p14:sldId id="636"/>
            <p14:sldId id="647"/>
            <p14:sldId id="648"/>
            <p14:sldId id="649"/>
          </p14:sldIdLst>
        </p14:section>
        <p14:section name="Mobile Apps" id="{136E4663-4778-4095-9A6E-DB82FD05E8E3}">
          <p14:sldIdLst>
            <p14:sldId id="656"/>
            <p14:sldId id="635"/>
            <p14:sldId id="650"/>
            <p14:sldId id="651"/>
            <p14:sldId id="652"/>
            <p14:sldId id="639"/>
            <p14:sldId id="653"/>
          </p14:sldIdLst>
        </p14:section>
        <p14:section name="Exit" id="{26D33BE0-B19C-465D-8801-1598009CC099}">
          <p14:sldIdLst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55950" autoAdjust="0"/>
  </p:normalViewPr>
  <p:slideViewPr>
    <p:cSldViewPr snapToGrid="0">
      <p:cViewPr varScale="1">
        <p:scale>
          <a:sx n="44" d="100"/>
          <a:sy n="44" d="100"/>
        </p:scale>
        <p:origin x="1536" y="4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4AFBD-383A-44B9-9328-0346219DBD84}" type="doc">
      <dgm:prSet loTypeId="urn:microsoft.com/office/officeart/2005/8/layout/process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A3E7D-5B5F-4F73-A568-51BFB626F742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Build your API</a:t>
          </a:r>
        </a:p>
      </dgm:t>
    </dgm:pt>
    <dgm:pt modelId="{4992FD2D-4608-4E05-84DD-C97F07F6A001}" type="parTrans" cxnId="{25EC3FDE-AF61-4697-87D0-0313D30E5AE3}">
      <dgm:prSet/>
      <dgm:spPr/>
      <dgm:t>
        <a:bodyPr/>
        <a:lstStyle/>
        <a:p>
          <a:endParaRPr lang="en-US"/>
        </a:p>
      </dgm:t>
    </dgm:pt>
    <dgm:pt modelId="{0561374F-CBA2-430B-8EBA-638DA1001FCD}" type="sibTrans" cxnId="{25EC3FDE-AF61-4697-87D0-0313D30E5AE3}">
      <dgm:prSet/>
      <dgm:spPr/>
      <dgm:t>
        <a:bodyPr/>
        <a:lstStyle/>
        <a:p>
          <a:endParaRPr lang="en-US"/>
        </a:p>
      </dgm:t>
    </dgm:pt>
    <dgm:pt modelId="{F74E2776-067E-422A-8763-5CA852527945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Consume APIs</a:t>
          </a:r>
        </a:p>
      </dgm:t>
    </dgm:pt>
    <dgm:pt modelId="{825DCCCA-CFB7-4EDE-9AA2-4C41FFF80CC4}" type="parTrans" cxnId="{85EB39B5-1A1D-4E25-B80B-39644018B389}">
      <dgm:prSet/>
      <dgm:spPr/>
      <dgm:t>
        <a:bodyPr/>
        <a:lstStyle/>
        <a:p>
          <a:endParaRPr lang="en-US"/>
        </a:p>
      </dgm:t>
    </dgm:pt>
    <dgm:pt modelId="{8A354D60-D514-48A1-9506-5A9E726812AD}" type="sibTrans" cxnId="{85EB39B5-1A1D-4E25-B80B-39644018B389}">
      <dgm:prSet/>
      <dgm:spPr/>
      <dgm:t>
        <a:bodyPr/>
        <a:lstStyle/>
        <a:p>
          <a:endParaRPr lang="en-US"/>
        </a:p>
      </dgm:t>
    </dgm:pt>
    <dgm:pt modelId="{9CFB04C8-B71F-40E7-816C-19BCE7E3330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Web Apps++: Bring you API as is in your language of choice</a:t>
          </a:r>
        </a:p>
      </dgm:t>
    </dgm:pt>
    <dgm:pt modelId="{6A18E3E0-BE78-4D66-8CD2-17898B652071}" type="parTrans" cxnId="{77EB9980-E192-48BE-9D4E-73858EA301C4}">
      <dgm:prSet/>
      <dgm:spPr/>
      <dgm:t>
        <a:bodyPr/>
        <a:lstStyle/>
        <a:p>
          <a:endParaRPr lang="en-US"/>
        </a:p>
      </dgm:t>
    </dgm:pt>
    <dgm:pt modelId="{20EBA9E9-1336-4C2A-93B5-69246B046AF7}" type="sibTrans" cxnId="{77EB9980-E192-48BE-9D4E-73858EA301C4}">
      <dgm:prSet/>
      <dgm:spPr/>
      <dgm:t>
        <a:bodyPr/>
        <a:lstStyle/>
        <a:p>
          <a:endParaRPr lang="en-US"/>
        </a:p>
      </dgm:t>
    </dgm:pt>
    <dgm:pt modelId="{5F884BF7-5910-4AB3-AB84-17A31F873E3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 dirty="0">
            <a:solidFill>
              <a:schemeClr val="tx2"/>
            </a:solidFill>
          </a:endParaRPr>
        </a:p>
      </dgm:t>
    </dgm:pt>
    <dgm:pt modelId="{639809D6-75A9-4612-A0BD-F2A10AA4CB3B}" type="parTrans" cxnId="{87B49F80-677A-4AB4-8513-15A40824D50B}">
      <dgm:prSet/>
      <dgm:spPr/>
      <dgm:t>
        <a:bodyPr/>
        <a:lstStyle/>
        <a:p>
          <a:endParaRPr lang="en-US"/>
        </a:p>
      </dgm:t>
    </dgm:pt>
    <dgm:pt modelId="{AB14BE4F-662B-47FA-932A-C2154133533B}" type="sibTrans" cxnId="{87B49F80-677A-4AB4-8513-15A40824D50B}">
      <dgm:prSet/>
      <dgm:spPr/>
      <dgm:t>
        <a:bodyPr/>
        <a:lstStyle/>
        <a:p>
          <a:endParaRPr lang="en-US"/>
        </a:p>
      </dgm:t>
    </dgm:pt>
    <dgm:pt modelId="{2DF549C7-D4B7-47F3-9230-E5323612207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API discovery</a:t>
          </a:r>
        </a:p>
      </dgm:t>
    </dgm:pt>
    <dgm:pt modelId="{81FCAFBE-D9B2-48E4-8315-73F97542D42E}" type="sibTrans" cxnId="{6635276A-70D5-42F3-8703-F437618B00FB}">
      <dgm:prSet/>
      <dgm:spPr/>
      <dgm:t>
        <a:bodyPr/>
        <a:lstStyle/>
        <a:p>
          <a:endParaRPr lang="en-US"/>
        </a:p>
      </dgm:t>
    </dgm:pt>
    <dgm:pt modelId="{B6E165B4-C4E9-4A5D-937C-7378A448A8AF}" type="parTrans" cxnId="{6635276A-70D5-42F3-8703-F437618B00FB}">
      <dgm:prSet/>
      <dgm:spPr/>
      <dgm:t>
        <a:bodyPr/>
        <a:lstStyle/>
        <a:p>
          <a:endParaRPr lang="en-US"/>
        </a:p>
      </dgm:t>
    </dgm:pt>
    <dgm:pt modelId="{BF12C7F7-78E3-4BE3-9FDE-83B91518F044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SDK generation</a:t>
          </a:r>
        </a:p>
      </dgm:t>
    </dgm:pt>
    <dgm:pt modelId="{7CF7B45F-0F22-4F53-87B9-A135DE2B2CBF}" type="sibTrans" cxnId="{ECFA5B51-9403-48A3-89D7-91B5E8EA99EB}">
      <dgm:prSet/>
      <dgm:spPr/>
      <dgm:t>
        <a:bodyPr/>
        <a:lstStyle/>
        <a:p>
          <a:endParaRPr lang="en-US"/>
        </a:p>
      </dgm:t>
    </dgm:pt>
    <dgm:pt modelId="{D748152B-B876-4477-A4A2-86EA60E94644}" type="parTrans" cxnId="{ECFA5B51-9403-48A3-89D7-91B5E8EA99EB}">
      <dgm:prSet/>
      <dgm:spPr/>
      <dgm:t>
        <a:bodyPr/>
        <a:lstStyle/>
        <a:p>
          <a:endParaRPr lang="en-US"/>
        </a:p>
      </dgm:t>
    </dgm:pt>
    <dgm:pt modelId="{358A2C04-CFFA-422B-82C3-C1355535BEB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handled by server</a:t>
          </a:r>
        </a:p>
      </dgm:t>
    </dgm:pt>
    <dgm:pt modelId="{D2A339EC-53DE-47E3-B442-6EC5DDE6CBC1}" type="sibTrans" cxnId="{C5EAE7B4-52F5-4CC2-A21F-B3CA41AA256A}">
      <dgm:prSet/>
      <dgm:spPr/>
      <dgm:t>
        <a:bodyPr/>
        <a:lstStyle/>
        <a:p>
          <a:endParaRPr lang="en-US"/>
        </a:p>
      </dgm:t>
    </dgm:pt>
    <dgm:pt modelId="{4E1FB5AE-0E53-45CA-8819-EDBC37C03024}" type="parTrans" cxnId="{C5EAE7B4-52F5-4CC2-A21F-B3CA41AA256A}">
      <dgm:prSet/>
      <dgm:spPr/>
      <dgm:t>
        <a:bodyPr/>
        <a:lstStyle/>
        <a:p>
          <a:endParaRPr lang="en-US"/>
        </a:p>
      </dgm:t>
    </dgm:pt>
    <dgm:pt modelId="{D9C417D1-C2F2-4F5C-B3B0-0300DBE974F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Authentication, </a:t>
          </a:r>
          <a:br>
            <a:rPr lang="en-US" dirty="0">
              <a:solidFill>
                <a:schemeClr val="tx2"/>
              </a:solidFill>
            </a:rPr>
          </a:br>
          <a:r>
            <a:rPr lang="en-US" dirty="0">
              <a:solidFill>
                <a:schemeClr val="tx2"/>
              </a:solidFill>
            </a:rPr>
            <a:t>built-in to mobile and web SDKs</a:t>
          </a:r>
        </a:p>
      </dgm:t>
    </dgm:pt>
    <dgm:pt modelId="{51C9CC89-42DD-46F4-BCF4-C472324217CE}" type="sibTrans" cxnId="{BD28D745-5BAC-4773-AA83-72B2E703ADEA}">
      <dgm:prSet/>
      <dgm:spPr/>
      <dgm:t>
        <a:bodyPr/>
        <a:lstStyle/>
        <a:p>
          <a:endParaRPr lang="en-US"/>
        </a:p>
      </dgm:t>
    </dgm:pt>
    <dgm:pt modelId="{737E9D5A-4E13-49E1-B0AC-C5A60D88B960}" type="parTrans" cxnId="{BD28D745-5BAC-4773-AA83-72B2E703ADEA}">
      <dgm:prSet/>
      <dgm:spPr/>
      <dgm:t>
        <a:bodyPr/>
        <a:lstStyle/>
        <a:p>
          <a:endParaRPr lang="en-US"/>
        </a:p>
      </dgm:t>
    </dgm:pt>
    <dgm:pt modelId="{C05CA915-7EEA-462D-B900-6DEDFFF68710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Expose enterprise APIs</a:t>
          </a:r>
        </a:p>
      </dgm:t>
    </dgm:pt>
    <dgm:pt modelId="{F486F0F4-9810-4712-87E1-8C1FBB7DBA21}" type="sibTrans" cxnId="{D25A75A2-82E5-472D-AE16-C36340669577}">
      <dgm:prSet/>
      <dgm:spPr/>
      <dgm:t>
        <a:bodyPr/>
        <a:lstStyle/>
        <a:p>
          <a:endParaRPr lang="en-US"/>
        </a:p>
      </dgm:t>
    </dgm:pt>
    <dgm:pt modelId="{953989D8-735D-4C96-867B-2B20CDFFF62E}" type="parTrans" cxnId="{D25A75A2-82E5-472D-AE16-C36340669577}">
      <dgm:prSet/>
      <dgm:spPr/>
      <dgm:t>
        <a:bodyPr/>
        <a:lstStyle/>
        <a:p>
          <a:endParaRPr lang="en-US"/>
        </a:p>
      </dgm:t>
    </dgm:pt>
    <dgm:pt modelId="{51F79391-9481-42AF-AFAA-CB15BDF2B2D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Microservice style</a:t>
          </a:r>
        </a:p>
      </dgm:t>
    </dgm:pt>
    <dgm:pt modelId="{682CA281-964F-4978-A6A1-28A38B43C78F}" type="sibTrans" cxnId="{C9ED7918-0D83-4523-9C00-0A03431F4999}">
      <dgm:prSet/>
      <dgm:spPr/>
      <dgm:t>
        <a:bodyPr/>
        <a:lstStyle/>
        <a:p>
          <a:endParaRPr lang="en-US"/>
        </a:p>
      </dgm:t>
    </dgm:pt>
    <dgm:pt modelId="{0C675186-FA1E-47A3-9EEB-86944CF54F4F}" type="parTrans" cxnId="{C9ED7918-0D83-4523-9C00-0A03431F4999}">
      <dgm:prSet/>
      <dgm:spPr/>
      <dgm:t>
        <a:bodyPr/>
        <a:lstStyle/>
        <a:p>
          <a:endParaRPr lang="en-US"/>
        </a:p>
      </dgm:t>
    </dgm:pt>
    <dgm:pt modelId="{2605697A-D97F-4AC2-9915-9622D7008AE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Metadata contract</a:t>
          </a:r>
        </a:p>
      </dgm:t>
    </dgm:pt>
    <dgm:pt modelId="{1EA87D01-52EE-49FD-A6C2-403810282C25}" type="sibTrans" cxnId="{4F8E3DD2-CB44-47B8-A535-87116EF665FE}">
      <dgm:prSet/>
      <dgm:spPr/>
      <dgm:t>
        <a:bodyPr/>
        <a:lstStyle/>
        <a:p>
          <a:endParaRPr lang="en-US"/>
        </a:p>
      </dgm:t>
    </dgm:pt>
    <dgm:pt modelId="{9AEDFF71-83C9-4206-9639-A9036FBEFD7F}" type="parTrans" cxnId="{4F8E3DD2-CB44-47B8-A535-87116EF665FE}">
      <dgm:prSet/>
      <dgm:spPr/>
      <dgm:t>
        <a:bodyPr/>
        <a:lstStyle/>
        <a:p>
          <a:endParaRPr lang="en-US"/>
        </a:p>
      </dgm:t>
    </dgm:pt>
    <dgm:pt modelId="{AE0168C8-C913-4FEF-8985-0F87B25BB73F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SSO</a:t>
          </a:r>
        </a:p>
      </dgm:t>
    </dgm:pt>
    <dgm:pt modelId="{A2BF9D54-88B1-4990-8674-4410DE9B9834}" type="sibTrans" cxnId="{9014F561-6EBF-41E2-AA9B-797DD717E0FE}">
      <dgm:prSet/>
      <dgm:spPr/>
      <dgm:t>
        <a:bodyPr/>
        <a:lstStyle/>
        <a:p>
          <a:endParaRPr lang="en-US"/>
        </a:p>
      </dgm:t>
    </dgm:pt>
    <dgm:pt modelId="{ED7A08CA-E844-4901-95B0-B3A4DE435D9E}" type="parTrans" cxnId="{9014F561-6EBF-41E2-AA9B-797DD717E0FE}">
      <dgm:prSet/>
      <dgm:spPr/>
      <dgm:t>
        <a:bodyPr/>
        <a:lstStyle/>
        <a:p>
          <a:endParaRPr lang="en-US"/>
        </a:p>
      </dgm:t>
    </dgm:pt>
    <dgm:pt modelId="{77D101C8-DF59-4CE1-BB2A-2F567172802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Simple access control</a:t>
          </a:r>
        </a:p>
      </dgm:t>
    </dgm:pt>
    <dgm:pt modelId="{E013F997-A5E4-474E-BB5E-7E0DD0AFD1C0}" type="sibTrans" cxnId="{B383B796-07B7-4318-A93B-FC7A0BFB4454}">
      <dgm:prSet/>
      <dgm:spPr/>
      <dgm:t>
        <a:bodyPr/>
        <a:lstStyle/>
        <a:p>
          <a:endParaRPr lang="en-US"/>
        </a:p>
      </dgm:t>
    </dgm:pt>
    <dgm:pt modelId="{FF21E83F-616D-44F7-A410-E1E221667387}" type="parTrans" cxnId="{B383B796-07B7-4318-A93B-FC7A0BFB4454}">
      <dgm:prSet/>
      <dgm:spPr/>
      <dgm:t>
        <a:bodyPr/>
        <a:lstStyle/>
        <a:p>
          <a:endParaRPr lang="en-US"/>
        </a:p>
      </dgm:t>
    </dgm:pt>
    <dgm:pt modelId="{7FA9C005-8514-48A5-B9FE-3E6D8B6FC0FB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Gallery – public &amp; organization</a:t>
          </a:r>
        </a:p>
      </dgm:t>
    </dgm:pt>
    <dgm:pt modelId="{E4A6332C-F0F6-4C84-9F39-17657CBAD55A}" type="parTrans" cxnId="{7E758954-708B-4C46-8751-83137BEDCEF3}">
      <dgm:prSet/>
      <dgm:spPr/>
      <dgm:t>
        <a:bodyPr/>
        <a:lstStyle/>
        <a:p>
          <a:endParaRPr lang="en-US"/>
        </a:p>
      </dgm:t>
    </dgm:pt>
    <dgm:pt modelId="{57679674-FF56-466A-ACFD-7E6A76679BB0}" type="sibTrans" cxnId="{7E758954-708B-4C46-8751-83137BEDCEF3}">
      <dgm:prSet/>
      <dgm:spPr/>
      <dgm:t>
        <a:bodyPr/>
        <a:lstStyle/>
        <a:p>
          <a:endParaRPr lang="en-US"/>
        </a:p>
      </dgm:t>
    </dgm:pt>
    <dgm:pt modelId="{75604E76-CB61-4631-A17A-FFE91DF4ADF7}" type="pres">
      <dgm:prSet presAssocID="{57D4AFBD-383A-44B9-9328-0346219DBD84}" presName="Name0" presStyleCnt="0">
        <dgm:presLayoutVars>
          <dgm:dir/>
          <dgm:animLvl val="lvl"/>
          <dgm:resizeHandles val="exact"/>
        </dgm:presLayoutVars>
      </dgm:prSet>
      <dgm:spPr/>
    </dgm:pt>
    <dgm:pt modelId="{A245EC50-95E2-488C-90FD-DB38C2709394}" type="pres">
      <dgm:prSet presAssocID="{F74E2776-067E-422A-8763-5CA852527945}" presName="boxAndChildren" presStyleCnt="0"/>
      <dgm:spPr/>
    </dgm:pt>
    <dgm:pt modelId="{0FC8E090-D0B8-4BA6-813E-6855EE5C0CC5}" type="pres">
      <dgm:prSet presAssocID="{F74E2776-067E-422A-8763-5CA852527945}" presName="parentTextBox" presStyleLbl="node1" presStyleIdx="0" presStyleCnt="2"/>
      <dgm:spPr/>
    </dgm:pt>
    <dgm:pt modelId="{323D6171-DFCA-4E68-BF67-69DD5615B276}" type="pres">
      <dgm:prSet presAssocID="{F74E2776-067E-422A-8763-5CA852527945}" presName="entireBox" presStyleLbl="node1" presStyleIdx="0" presStyleCnt="2"/>
      <dgm:spPr/>
    </dgm:pt>
    <dgm:pt modelId="{36B8DD4C-7A25-4BFD-B12F-858784C28871}" type="pres">
      <dgm:prSet presAssocID="{F74E2776-067E-422A-8763-5CA852527945}" presName="descendantBox" presStyleCnt="0"/>
      <dgm:spPr/>
    </dgm:pt>
    <dgm:pt modelId="{5A7AA05D-4F40-434C-B68B-FF6A733128B6}" type="pres">
      <dgm:prSet presAssocID="{5F884BF7-5910-4AB3-AB84-17A31F873E32}" presName="childTextBox" presStyleLbl="fgAccFollowNode1" presStyleIdx="0" presStyleCnt="12">
        <dgm:presLayoutVars>
          <dgm:bulletEnabled val="1"/>
        </dgm:presLayoutVars>
      </dgm:prSet>
      <dgm:spPr/>
    </dgm:pt>
    <dgm:pt modelId="{4994D192-CC7F-4FB7-9B52-B9676A9B2F1F}" type="pres">
      <dgm:prSet presAssocID="{D9C417D1-C2F2-4F5C-B3B0-0300DBE974F2}" presName="childTextBox" presStyleLbl="fgAccFollowNode1" presStyleIdx="1" presStyleCnt="12">
        <dgm:presLayoutVars>
          <dgm:bulletEnabled val="1"/>
        </dgm:presLayoutVars>
      </dgm:prSet>
      <dgm:spPr/>
    </dgm:pt>
    <dgm:pt modelId="{32176689-65CC-467F-B1F4-4E11A6B26544}" type="pres">
      <dgm:prSet presAssocID="{358A2C04-CFFA-422B-82C3-C1355535BEBD}" presName="childTextBox" presStyleLbl="fgAccFollowNode1" presStyleIdx="2" presStyleCnt="12">
        <dgm:presLayoutVars>
          <dgm:bulletEnabled val="1"/>
        </dgm:presLayoutVars>
      </dgm:prSet>
      <dgm:spPr/>
    </dgm:pt>
    <dgm:pt modelId="{49D70D65-6EFB-459F-9661-BFCD6EAF256D}" type="pres">
      <dgm:prSet presAssocID="{BF12C7F7-78E3-4BE3-9FDE-83B91518F044}" presName="childTextBox" presStyleLbl="fgAccFollowNode1" presStyleIdx="3" presStyleCnt="12">
        <dgm:presLayoutVars>
          <dgm:bulletEnabled val="1"/>
        </dgm:presLayoutVars>
      </dgm:prSet>
      <dgm:spPr/>
    </dgm:pt>
    <dgm:pt modelId="{0F640987-C507-4A4B-A4B0-23CDEB1EF320}" type="pres">
      <dgm:prSet presAssocID="{2DF549C7-D4B7-47F3-9230-E5323612207D}" presName="childTextBox" presStyleLbl="fgAccFollowNode1" presStyleIdx="4" presStyleCnt="12">
        <dgm:presLayoutVars>
          <dgm:bulletEnabled val="1"/>
        </dgm:presLayoutVars>
      </dgm:prSet>
      <dgm:spPr/>
    </dgm:pt>
    <dgm:pt modelId="{135934B4-1168-42EA-833A-BC051B1F446E}" type="pres">
      <dgm:prSet presAssocID="{7FA9C005-8514-48A5-B9FE-3E6D8B6FC0FB}" presName="childTextBox" presStyleLbl="fgAccFollowNode1" presStyleIdx="5" presStyleCnt="12">
        <dgm:presLayoutVars>
          <dgm:bulletEnabled val="1"/>
        </dgm:presLayoutVars>
      </dgm:prSet>
      <dgm:spPr/>
    </dgm:pt>
    <dgm:pt modelId="{47FBD389-10A2-4248-B080-BC91C1B48CB1}" type="pres">
      <dgm:prSet presAssocID="{0561374F-CBA2-430B-8EBA-638DA1001FCD}" presName="sp" presStyleCnt="0"/>
      <dgm:spPr/>
    </dgm:pt>
    <dgm:pt modelId="{BAEB28C7-D9A1-4A13-93DE-C9C3AD6EDF47}" type="pres">
      <dgm:prSet presAssocID="{F8AA3E7D-5B5F-4F73-A568-51BFB626F742}" presName="arrowAndChildren" presStyleCnt="0"/>
      <dgm:spPr/>
    </dgm:pt>
    <dgm:pt modelId="{9C856397-47E4-4F83-BFF6-A19335FF21F3}" type="pres">
      <dgm:prSet presAssocID="{F8AA3E7D-5B5F-4F73-A568-51BFB626F742}" presName="parentTextArrow" presStyleLbl="node1" presStyleIdx="0" presStyleCnt="2"/>
      <dgm:spPr/>
    </dgm:pt>
    <dgm:pt modelId="{37150EE7-E18E-4301-A4C6-33F20178289E}" type="pres">
      <dgm:prSet presAssocID="{F8AA3E7D-5B5F-4F73-A568-51BFB626F742}" presName="arrow" presStyleLbl="node1" presStyleIdx="1" presStyleCnt="2"/>
      <dgm:spPr/>
    </dgm:pt>
    <dgm:pt modelId="{F302E6BD-1D0F-4B47-8D12-A425DDB4D5D9}" type="pres">
      <dgm:prSet presAssocID="{F8AA3E7D-5B5F-4F73-A568-51BFB626F742}" presName="descendantArrow" presStyleCnt="0"/>
      <dgm:spPr/>
    </dgm:pt>
    <dgm:pt modelId="{328EAB71-32AA-4DC4-AEF3-CB537D3AF6A6}" type="pres">
      <dgm:prSet presAssocID="{9CFB04C8-B71F-40E7-816C-19BCE7E33309}" presName="childTextArrow" presStyleLbl="fgAccFollowNode1" presStyleIdx="6" presStyleCnt="12">
        <dgm:presLayoutVars>
          <dgm:bulletEnabled val="1"/>
        </dgm:presLayoutVars>
      </dgm:prSet>
      <dgm:spPr/>
    </dgm:pt>
    <dgm:pt modelId="{5182D82B-4881-4163-B3D9-E343C5FB5B66}" type="pres">
      <dgm:prSet presAssocID="{77D101C8-DF59-4CE1-BB2A-2F5671728022}" presName="childTextArrow" presStyleLbl="fgAccFollowNode1" presStyleIdx="7" presStyleCnt="12">
        <dgm:presLayoutVars>
          <dgm:bulletEnabled val="1"/>
        </dgm:presLayoutVars>
      </dgm:prSet>
      <dgm:spPr/>
    </dgm:pt>
    <dgm:pt modelId="{D4B4EB3F-A097-42F4-9722-83D4F29EC6D5}" type="pres">
      <dgm:prSet presAssocID="{AE0168C8-C913-4FEF-8985-0F87B25BB73F}" presName="childTextArrow" presStyleLbl="fgAccFollowNode1" presStyleIdx="8" presStyleCnt="12">
        <dgm:presLayoutVars>
          <dgm:bulletEnabled val="1"/>
        </dgm:presLayoutVars>
      </dgm:prSet>
      <dgm:spPr/>
    </dgm:pt>
    <dgm:pt modelId="{2BFD7399-328F-44BE-8267-83226CB3EAD2}" type="pres">
      <dgm:prSet presAssocID="{2605697A-D97F-4AC2-9915-9622D7008AEF}" presName="childTextArrow" presStyleLbl="fgAccFollowNode1" presStyleIdx="9" presStyleCnt="12">
        <dgm:presLayoutVars>
          <dgm:bulletEnabled val="1"/>
        </dgm:presLayoutVars>
      </dgm:prSet>
      <dgm:spPr/>
    </dgm:pt>
    <dgm:pt modelId="{3952B695-C7A5-462A-93F9-170DF3D3B11C}" type="pres">
      <dgm:prSet presAssocID="{51F79391-9481-42AF-AFAA-CB15BDF2B2D3}" presName="childTextArrow" presStyleLbl="fgAccFollowNode1" presStyleIdx="10" presStyleCnt="12">
        <dgm:presLayoutVars>
          <dgm:bulletEnabled val="1"/>
        </dgm:presLayoutVars>
      </dgm:prSet>
      <dgm:spPr/>
    </dgm:pt>
    <dgm:pt modelId="{FFBBB86F-DFDF-43C4-AD8A-C32136267041}" type="pres">
      <dgm:prSet presAssocID="{C05CA915-7EEA-462D-B900-6DEDFFF68710}" presName="childTextArrow" presStyleLbl="fgAccFollowNode1" presStyleIdx="11" presStyleCnt="12">
        <dgm:presLayoutVars>
          <dgm:bulletEnabled val="1"/>
        </dgm:presLayoutVars>
      </dgm:prSet>
      <dgm:spPr/>
    </dgm:pt>
  </dgm:ptLst>
  <dgm:cxnLst>
    <dgm:cxn modelId="{7E758954-708B-4C46-8751-83137BEDCEF3}" srcId="{F74E2776-067E-422A-8763-5CA852527945}" destId="{7FA9C005-8514-48A5-B9FE-3E6D8B6FC0FB}" srcOrd="5" destOrd="0" parTransId="{E4A6332C-F0F6-4C84-9F39-17657CBAD55A}" sibTransId="{57679674-FF56-466A-ACFD-7E6A76679BB0}"/>
    <dgm:cxn modelId="{A1D7EB08-BA59-4D0C-81B8-911884E4FB5B}" type="presOf" srcId="{9CFB04C8-B71F-40E7-816C-19BCE7E33309}" destId="{328EAB71-32AA-4DC4-AEF3-CB537D3AF6A6}" srcOrd="0" destOrd="0" presId="urn:microsoft.com/office/officeart/2005/8/layout/process4"/>
    <dgm:cxn modelId="{035B307F-7842-47F4-AE1F-944E66BD5AFF}" type="presOf" srcId="{AE0168C8-C913-4FEF-8985-0F87B25BB73F}" destId="{D4B4EB3F-A097-42F4-9722-83D4F29EC6D5}" srcOrd="0" destOrd="0" presId="urn:microsoft.com/office/officeart/2005/8/layout/process4"/>
    <dgm:cxn modelId="{1D2CC488-F997-4A1C-A08F-4A325C382097}" type="presOf" srcId="{F74E2776-067E-422A-8763-5CA852527945}" destId="{0FC8E090-D0B8-4BA6-813E-6855EE5C0CC5}" srcOrd="0" destOrd="0" presId="urn:microsoft.com/office/officeart/2005/8/layout/process4"/>
    <dgm:cxn modelId="{9014F561-6EBF-41E2-AA9B-797DD717E0FE}" srcId="{F8AA3E7D-5B5F-4F73-A568-51BFB626F742}" destId="{AE0168C8-C913-4FEF-8985-0F87B25BB73F}" srcOrd="2" destOrd="0" parTransId="{ED7A08CA-E844-4901-95B0-B3A4DE435D9E}" sibTransId="{A2BF9D54-88B1-4990-8674-4410DE9B9834}"/>
    <dgm:cxn modelId="{C5EAE7B4-52F5-4CC2-A21F-B3CA41AA256A}" srcId="{F74E2776-067E-422A-8763-5CA852527945}" destId="{358A2C04-CFFA-422B-82C3-C1355535BEBD}" srcOrd="2" destOrd="0" parTransId="{4E1FB5AE-0E53-45CA-8819-EDBC37C03024}" sibTransId="{D2A339EC-53DE-47E3-B442-6EC5DDE6CBC1}"/>
    <dgm:cxn modelId="{BD28D745-5BAC-4773-AA83-72B2E703ADEA}" srcId="{F74E2776-067E-422A-8763-5CA852527945}" destId="{D9C417D1-C2F2-4F5C-B3B0-0300DBE974F2}" srcOrd="1" destOrd="0" parTransId="{737E9D5A-4E13-49E1-B0AC-C5A60D88B960}" sibTransId="{51C9CC89-42DD-46F4-BCF4-C472324217CE}"/>
    <dgm:cxn modelId="{DDFBEAAE-3E0D-4895-AE16-03410507FF79}" type="presOf" srcId="{77D101C8-DF59-4CE1-BB2A-2F5671728022}" destId="{5182D82B-4881-4163-B3D9-E343C5FB5B66}" srcOrd="0" destOrd="0" presId="urn:microsoft.com/office/officeart/2005/8/layout/process4"/>
    <dgm:cxn modelId="{93928261-4C60-4F3A-90A5-9938CD41FAE1}" type="presOf" srcId="{F8AA3E7D-5B5F-4F73-A568-51BFB626F742}" destId="{37150EE7-E18E-4301-A4C6-33F20178289E}" srcOrd="1" destOrd="0" presId="urn:microsoft.com/office/officeart/2005/8/layout/process4"/>
    <dgm:cxn modelId="{CD8859A0-35A2-4897-BCE6-0C8DF92CB28E}" type="presOf" srcId="{2605697A-D97F-4AC2-9915-9622D7008AEF}" destId="{2BFD7399-328F-44BE-8267-83226CB3EAD2}" srcOrd="0" destOrd="0" presId="urn:microsoft.com/office/officeart/2005/8/layout/process4"/>
    <dgm:cxn modelId="{443EC778-CD0C-4BC0-96B1-63745DB87B8B}" type="presOf" srcId="{5F884BF7-5910-4AB3-AB84-17A31F873E32}" destId="{5A7AA05D-4F40-434C-B68B-FF6A733128B6}" srcOrd="0" destOrd="0" presId="urn:microsoft.com/office/officeart/2005/8/layout/process4"/>
    <dgm:cxn modelId="{4F8E3DD2-CB44-47B8-A535-87116EF665FE}" srcId="{F8AA3E7D-5B5F-4F73-A568-51BFB626F742}" destId="{2605697A-D97F-4AC2-9915-9622D7008AEF}" srcOrd="3" destOrd="0" parTransId="{9AEDFF71-83C9-4206-9639-A9036FBEFD7F}" sibTransId="{1EA87D01-52EE-49FD-A6C2-403810282C25}"/>
    <dgm:cxn modelId="{25EC3FDE-AF61-4697-87D0-0313D30E5AE3}" srcId="{57D4AFBD-383A-44B9-9328-0346219DBD84}" destId="{F8AA3E7D-5B5F-4F73-A568-51BFB626F742}" srcOrd="0" destOrd="0" parTransId="{4992FD2D-4608-4E05-84DD-C97F07F6A001}" sibTransId="{0561374F-CBA2-430B-8EBA-638DA1001FCD}"/>
    <dgm:cxn modelId="{6C8D86DF-53C6-49CA-9593-2A8D119523A3}" type="presOf" srcId="{57D4AFBD-383A-44B9-9328-0346219DBD84}" destId="{75604E76-CB61-4631-A17A-FFE91DF4ADF7}" srcOrd="0" destOrd="0" presId="urn:microsoft.com/office/officeart/2005/8/layout/process4"/>
    <dgm:cxn modelId="{D25A75A2-82E5-472D-AE16-C36340669577}" srcId="{F8AA3E7D-5B5F-4F73-A568-51BFB626F742}" destId="{C05CA915-7EEA-462D-B900-6DEDFFF68710}" srcOrd="5" destOrd="0" parTransId="{953989D8-735D-4C96-867B-2B20CDFFF62E}" sibTransId="{F486F0F4-9810-4712-87E1-8C1FBB7DBA21}"/>
    <dgm:cxn modelId="{FC5F37A6-D7C0-47EB-8DC1-164141538DD1}" type="presOf" srcId="{2DF549C7-D4B7-47F3-9230-E5323612207D}" destId="{0F640987-C507-4A4B-A4B0-23CDEB1EF320}" srcOrd="0" destOrd="0" presId="urn:microsoft.com/office/officeart/2005/8/layout/process4"/>
    <dgm:cxn modelId="{F97A16BB-7F32-401E-91E8-A46E00C5CECA}" type="presOf" srcId="{F74E2776-067E-422A-8763-5CA852527945}" destId="{323D6171-DFCA-4E68-BF67-69DD5615B276}" srcOrd="1" destOrd="0" presId="urn:microsoft.com/office/officeart/2005/8/layout/process4"/>
    <dgm:cxn modelId="{09225868-493B-4658-892A-9F24BA820414}" type="presOf" srcId="{C05CA915-7EEA-462D-B900-6DEDFFF68710}" destId="{FFBBB86F-DFDF-43C4-AD8A-C32136267041}" srcOrd="0" destOrd="0" presId="urn:microsoft.com/office/officeart/2005/8/layout/process4"/>
    <dgm:cxn modelId="{74C2DFB6-98C5-40B4-8D24-8F78A49A6D2F}" type="presOf" srcId="{F8AA3E7D-5B5F-4F73-A568-51BFB626F742}" destId="{9C856397-47E4-4F83-BFF6-A19335FF21F3}" srcOrd="0" destOrd="0" presId="urn:microsoft.com/office/officeart/2005/8/layout/process4"/>
    <dgm:cxn modelId="{ECFA5B51-9403-48A3-89D7-91B5E8EA99EB}" srcId="{F74E2776-067E-422A-8763-5CA852527945}" destId="{BF12C7F7-78E3-4BE3-9FDE-83B91518F044}" srcOrd="3" destOrd="0" parTransId="{D748152B-B876-4477-A4A2-86EA60E94644}" sibTransId="{7CF7B45F-0F22-4F53-87B9-A135DE2B2CBF}"/>
    <dgm:cxn modelId="{77EB9980-E192-48BE-9D4E-73858EA301C4}" srcId="{F8AA3E7D-5B5F-4F73-A568-51BFB626F742}" destId="{9CFB04C8-B71F-40E7-816C-19BCE7E33309}" srcOrd="0" destOrd="0" parTransId="{6A18E3E0-BE78-4D66-8CD2-17898B652071}" sibTransId="{20EBA9E9-1336-4C2A-93B5-69246B046AF7}"/>
    <dgm:cxn modelId="{85EB39B5-1A1D-4E25-B80B-39644018B389}" srcId="{57D4AFBD-383A-44B9-9328-0346219DBD84}" destId="{F74E2776-067E-422A-8763-5CA852527945}" srcOrd="1" destOrd="0" parTransId="{825DCCCA-CFB7-4EDE-9AA2-4C41FFF80CC4}" sibTransId="{8A354D60-D514-48A1-9506-5A9E726812AD}"/>
    <dgm:cxn modelId="{6635276A-70D5-42F3-8703-F437618B00FB}" srcId="{F74E2776-067E-422A-8763-5CA852527945}" destId="{2DF549C7-D4B7-47F3-9230-E5323612207D}" srcOrd="4" destOrd="0" parTransId="{B6E165B4-C4E9-4A5D-937C-7378A448A8AF}" sibTransId="{81FCAFBE-D9B2-48E4-8315-73F97542D42E}"/>
    <dgm:cxn modelId="{15E65444-FB1E-4531-9791-359F66567A30}" type="presOf" srcId="{7FA9C005-8514-48A5-B9FE-3E6D8B6FC0FB}" destId="{135934B4-1168-42EA-833A-BC051B1F446E}" srcOrd="0" destOrd="0" presId="urn:microsoft.com/office/officeart/2005/8/layout/process4"/>
    <dgm:cxn modelId="{B383B796-07B7-4318-A93B-FC7A0BFB4454}" srcId="{F8AA3E7D-5B5F-4F73-A568-51BFB626F742}" destId="{77D101C8-DF59-4CE1-BB2A-2F5671728022}" srcOrd="1" destOrd="0" parTransId="{FF21E83F-616D-44F7-A410-E1E221667387}" sibTransId="{E013F997-A5E4-474E-BB5E-7E0DD0AFD1C0}"/>
    <dgm:cxn modelId="{82CFE0E3-C047-4829-BBAD-CB9D4A3B4B1B}" type="presOf" srcId="{358A2C04-CFFA-422B-82C3-C1355535BEBD}" destId="{32176689-65CC-467F-B1F4-4E11A6B26544}" srcOrd="0" destOrd="0" presId="urn:microsoft.com/office/officeart/2005/8/layout/process4"/>
    <dgm:cxn modelId="{E1CAB422-8397-442F-91D8-49CF0E078573}" type="presOf" srcId="{51F79391-9481-42AF-AFAA-CB15BDF2B2D3}" destId="{3952B695-C7A5-462A-93F9-170DF3D3B11C}" srcOrd="0" destOrd="0" presId="urn:microsoft.com/office/officeart/2005/8/layout/process4"/>
    <dgm:cxn modelId="{C9ED7918-0D83-4523-9C00-0A03431F4999}" srcId="{F8AA3E7D-5B5F-4F73-A568-51BFB626F742}" destId="{51F79391-9481-42AF-AFAA-CB15BDF2B2D3}" srcOrd="4" destOrd="0" parTransId="{0C675186-FA1E-47A3-9EEB-86944CF54F4F}" sibTransId="{682CA281-964F-4978-A6A1-28A38B43C78F}"/>
    <dgm:cxn modelId="{E199CC06-F0BC-4236-B844-9D978C5D58AE}" type="presOf" srcId="{D9C417D1-C2F2-4F5C-B3B0-0300DBE974F2}" destId="{4994D192-CC7F-4FB7-9B52-B9676A9B2F1F}" srcOrd="0" destOrd="0" presId="urn:microsoft.com/office/officeart/2005/8/layout/process4"/>
    <dgm:cxn modelId="{592383F4-440F-4891-97D5-212C33B766D6}" type="presOf" srcId="{BF12C7F7-78E3-4BE3-9FDE-83B91518F044}" destId="{49D70D65-6EFB-459F-9661-BFCD6EAF256D}" srcOrd="0" destOrd="0" presId="urn:microsoft.com/office/officeart/2005/8/layout/process4"/>
    <dgm:cxn modelId="{87B49F80-677A-4AB4-8513-15A40824D50B}" srcId="{F74E2776-067E-422A-8763-5CA852527945}" destId="{5F884BF7-5910-4AB3-AB84-17A31F873E32}" srcOrd="0" destOrd="0" parTransId="{639809D6-75A9-4612-A0BD-F2A10AA4CB3B}" sibTransId="{AB14BE4F-662B-47FA-932A-C2154133533B}"/>
    <dgm:cxn modelId="{09050965-82C5-48AD-B9C2-FCB3464BE12D}" type="presParOf" srcId="{75604E76-CB61-4631-A17A-FFE91DF4ADF7}" destId="{A245EC50-95E2-488C-90FD-DB38C2709394}" srcOrd="0" destOrd="0" presId="urn:microsoft.com/office/officeart/2005/8/layout/process4"/>
    <dgm:cxn modelId="{4C3B2282-4531-46E2-A2CE-8E8AB32E1011}" type="presParOf" srcId="{A245EC50-95E2-488C-90FD-DB38C2709394}" destId="{0FC8E090-D0B8-4BA6-813E-6855EE5C0CC5}" srcOrd="0" destOrd="0" presId="urn:microsoft.com/office/officeart/2005/8/layout/process4"/>
    <dgm:cxn modelId="{64DBCF3C-FD13-4746-87A3-226EA277DCBD}" type="presParOf" srcId="{A245EC50-95E2-488C-90FD-DB38C2709394}" destId="{323D6171-DFCA-4E68-BF67-69DD5615B276}" srcOrd="1" destOrd="0" presId="urn:microsoft.com/office/officeart/2005/8/layout/process4"/>
    <dgm:cxn modelId="{C06ACA41-191F-4AE5-A413-87EC2E95BE6D}" type="presParOf" srcId="{A245EC50-95E2-488C-90FD-DB38C2709394}" destId="{36B8DD4C-7A25-4BFD-B12F-858784C28871}" srcOrd="2" destOrd="0" presId="urn:microsoft.com/office/officeart/2005/8/layout/process4"/>
    <dgm:cxn modelId="{356F8DC7-634E-4E14-93A7-3952856F30D6}" type="presParOf" srcId="{36B8DD4C-7A25-4BFD-B12F-858784C28871}" destId="{5A7AA05D-4F40-434C-B68B-FF6A733128B6}" srcOrd="0" destOrd="0" presId="urn:microsoft.com/office/officeart/2005/8/layout/process4"/>
    <dgm:cxn modelId="{FB7D29A0-9061-4B8E-84E0-BD844B7FE311}" type="presParOf" srcId="{36B8DD4C-7A25-4BFD-B12F-858784C28871}" destId="{4994D192-CC7F-4FB7-9B52-B9676A9B2F1F}" srcOrd="1" destOrd="0" presId="urn:microsoft.com/office/officeart/2005/8/layout/process4"/>
    <dgm:cxn modelId="{FA738D37-C802-4E40-A2B0-5CA2607C96C3}" type="presParOf" srcId="{36B8DD4C-7A25-4BFD-B12F-858784C28871}" destId="{32176689-65CC-467F-B1F4-4E11A6B26544}" srcOrd="2" destOrd="0" presId="urn:microsoft.com/office/officeart/2005/8/layout/process4"/>
    <dgm:cxn modelId="{BA2CB760-0148-4546-A54C-1BE08811943A}" type="presParOf" srcId="{36B8DD4C-7A25-4BFD-B12F-858784C28871}" destId="{49D70D65-6EFB-459F-9661-BFCD6EAF256D}" srcOrd="3" destOrd="0" presId="urn:microsoft.com/office/officeart/2005/8/layout/process4"/>
    <dgm:cxn modelId="{3E362652-FF78-4C94-A190-E4FD7C33A7A3}" type="presParOf" srcId="{36B8DD4C-7A25-4BFD-B12F-858784C28871}" destId="{0F640987-C507-4A4B-A4B0-23CDEB1EF320}" srcOrd="4" destOrd="0" presId="urn:microsoft.com/office/officeart/2005/8/layout/process4"/>
    <dgm:cxn modelId="{C00EFA39-453A-4EEF-88F9-EBF6CA5A8DAC}" type="presParOf" srcId="{36B8DD4C-7A25-4BFD-B12F-858784C28871}" destId="{135934B4-1168-42EA-833A-BC051B1F446E}" srcOrd="5" destOrd="0" presId="urn:microsoft.com/office/officeart/2005/8/layout/process4"/>
    <dgm:cxn modelId="{2EB5028B-3312-4FF1-95AF-19D51AAD46DD}" type="presParOf" srcId="{75604E76-CB61-4631-A17A-FFE91DF4ADF7}" destId="{47FBD389-10A2-4248-B080-BC91C1B48CB1}" srcOrd="1" destOrd="0" presId="urn:microsoft.com/office/officeart/2005/8/layout/process4"/>
    <dgm:cxn modelId="{5D09DE3E-EC09-4DDF-93FB-2914432B3AEF}" type="presParOf" srcId="{75604E76-CB61-4631-A17A-FFE91DF4ADF7}" destId="{BAEB28C7-D9A1-4A13-93DE-C9C3AD6EDF47}" srcOrd="2" destOrd="0" presId="urn:microsoft.com/office/officeart/2005/8/layout/process4"/>
    <dgm:cxn modelId="{156343E0-67CC-4A9B-AD87-9AC354A51353}" type="presParOf" srcId="{BAEB28C7-D9A1-4A13-93DE-C9C3AD6EDF47}" destId="{9C856397-47E4-4F83-BFF6-A19335FF21F3}" srcOrd="0" destOrd="0" presId="urn:microsoft.com/office/officeart/2005/8/layout/process4"/>
    <dgm:cxn modelId="{2394A070-FE1A-471F-84CC-5CDBC1CAB28B}" type="presParOf" srcId="{BAEB28C7-D9A1-4A13-93DE-C9C3AD6EDF47}" destId="{37150EE7-E18E-4301-A4C6-33F20178289E}" srcOrd="1" destOrd="0" presId="urn:microsoft.com/office/officeart/2005/8/layout/process4"/>
    <dgm:cxn modelId="{DED45D02-7AEC-4AD1-80D8-0FCA782E5B5E}" type="presParOf" srcId="{BAEB28C7-D9A1-4A13-93DE-C9C3AD6EDF47}" destId="{F302E6BD-1D0F-4B47-8D12-A425DDB4D5D9}" srcOrd="2" destOrd="0" presId="urn:microsoft.com/office/officeart/2005/8/layout/process4"/>
    <dgm:cxn modelId="{43521779-20EA-4CB0-847B-09FC1A414EC4}" type="presParOf" srcId="{F302E6BD-1D0F-4B47-8D12-A425DDB4D5D9}" destId="{328EAB71-32AA-4DC4-AEF3-CB537D3AF6A6}" srcOrd="0" destOrd="0" presId="urn:microsoft.com/office/officeart/2005/8/layout/process4"/>
    <dgm:cxn modelId="{87332FBB-58E5-4564-8DDB-3E6462BD5713}" type="presParOf" srcId="{F302E6BD-1D0F-4B47-8D12-A425DDB4D5D9}" destId="{5182D82B-4881-4163-B3D9-E343C5FB5B66}" srcOrd="1" destOrd="0" presId="urn:microsoft.com/office/officeart/2005/8/layout/process4"/>
    <dgm:cxn modelId="{09F219E5-FF1A-464B-ADF1-A887882B604C}" type="presParOf" srcId="{F302E6BD-1D0F-4B47-8D12-A425DDB4D5D9}" destId="{D4B4EB3F-A097-42F4-9722-83D4F29EC6D5}" srcOrd="2" destOrd="0" presId="urn:microsoft.com/office/officeart/2005/8/layout/process4"/>
    <dgm:cxn modelId="{1E51329B-626C-4109-86E3-A68E13A80B9A}" type="presParOf" srcId="{F302E6BD-1D0F-4B47-8D12-A425DDB4D5D9}" destId="{2BFD7399-328F-44BE-8267-83226CB3EAD2}" srcOrd="3" destOrd="0" presId="urn:microsoft.com/office/officeart/2005/8/layout/process4"/>
    <dgm:cxn modelId="{5749FC41-4416-41FB-B4C3-B66336CE85F9}" type="presParOf" srcId="{F302E6BD-1D0F-4B47-8D12-A425DDB4D5D9}" destId="{3952B695-C7A5-462A-93F9-170DF3D3B11C}" srcOrd="4" destOrd="0" presId="urn:microsoft.com/office/officeart/2005/8/layout/process4"/>
    <dgm:cxn modelId="{F5AA9E9A-C175-4F82-B69F-0028AF1CA7EF}" type="presParOf" srcId="{F302E6BD-1D0F-4B47-8D12-A425DDB4D5D9}" destId="{FFBBB86F-DFDF-43C4-AD8A-C32136267041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D6171-DFCA-4E68-BF67-69DD5615B276}">
      <dsp:nvSpPr>
        <dsp:cNvPr id="0" name=""/>
        <dsp:cNvSpPr/>
      </dsp:nvSpPr>
      <dsp:spPr>
        <a:xfrm>
          <a:off x="0" y="2544820"/>
          <a:ext cx="11080749" cy="1669677"/>
        </a:xfrm>
        <a:prstGeom prst="rec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Consume APIs</a:t>
          </a:r>
        </a:p>
      </dsp:txBody>
      <dsp:txXfrm>
        <a:off x="0" y="2544820"/>
        <a:ext cx="11080749" cy="901626"/>
      </dsp:txXfrm>
    </dsp:sp>
    <dsp:sp modelId="{5A7AA05D-4F40-434C-B68B-FF6A733128B6}">
      <dsp:nvSpPr>
        <dsp:cNvPr id="0" name=""/>
        <dsp:cNvSpPr/>
      </dsp:nvSpPr>
      <dsp:spPr>
        <a:xfrm>
          <a:off x="5410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tx2"/>
            </a:solidFill>
          </a:endParaRPr>
        </a:p>
      </dsp:txBody>
      <dsp:txXfrm>
        <a:off x="5410" y="3413053"/>
        <a:ext cx="1844988" cy="768051"/>
      </dsp:txXfrm>
    </dsp:sp>
    <dsp:sp modelId="{4994D192-CC7F-4FB7-9B52-B9676A9B2F1F}">
      <dsp:nvSpPr>
        <dsp:cNvPr id="0" name=""/>
        <dsp:cNvSpPr/>
      </dsp:nvSpPr>
      <dsp:spPr>
        <a:xfrm>
          <a:off x="1850398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Authentication,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built-in to mobile and web SDKs</a:t>
          </a:r>
        </a:p>
      </dsp:txBody>
      <dsp:txXfrm>
        <a:off x="1850398" y="3413053"/>
        <a:ext cx="1844988" cy="768051"/>
      </dsp:txXfrm>
    </dsp:sp>
    <dsp:sp modelId="{32176689-65CC-467F-B1F4-4E11A6B26544}">
      <dsp:nvSpPr>
        <dsp:cNvPr id="0" name=""/>
        <dsp:cNvSpPr/>
      </dsp:nvSpPr>
      <dsp:spPr>
        <a:xfrm>
          <a:off x="3695386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SSO, </a:t>
          </a:r>
          <a:br>
            <a:rPr lang="en-US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handled by server</a:t>
          </a:r>
        </a:p>
      </dsp:txBody>
      <dsp:txXfrm>
        <a:off x="3695386" y="3413053"/>
        <a:ext cx="1844988" cy="768051"/>
      </dsp:txXfrm>
    </dsp:sp>
    <dsp:sp modelId="{49D70D65-6EFB-459F-9661-BFCD6EAF256D}">
      <dsp:nvSpPr>
        <dsp:cNvPr id="0" name=""/>
        <dsp:cNvSpPr/>
      </dsp:nvSpPr>
      <dsp:spPr>
        <a:xfrm>
          <a:off x="5540374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SDK generation</a:t>
          </a:r>
        </a:p>
      </dsp:txBody>
      <dsp:txXfrm>
        <a:off x="5540374" y="3413053"/>
        <a:ext cx="1844988" cy="768051"/>
      </dsp:txXfrm>
    </dsp:sp>
    <dsp:sp modelId="{0F640987-C507-4A4B-A4B0-23CDEB1EF320}">
      <dsp:nvSpPr>
        <dsp:cNvPr id="0" name=""/>
        <dsp:cNvSpPr/>
      </dsp:nvSpPr>
      <dsp:spPr>
        <a:xfrm>
          <a:off x="7385363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API discovery</a:t>
          </a:r>
        </a:p>
      </dsp:txBody>
      <dsp:txXfrm>
        <a:off x="7385363" y="3413053"/>
        <a:ext cx="1844988" cy="768051"/>
      </dsp:txXfrm>
    </dsp:sp>
    <dsp:sp modelId="{135934B4-1168-42EA-833A-BC051B1F446E}">
      <dsp:nvSpPr>
        <dsp:cNvPr id="0" name=""/>
        <dsp:cNvSpPr/>
      </dsp:nvSpPr>
      <dsp:spPr>
        <a:xfrm>
          <a:off x="9230351" y="3413053"/>
          <a:ext cx="1844988" cy="76805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Gallery – public &amp; organization</a:t>
          </a:r>
        </a:p>
      </dsp:txBody>
      <dsp:txXfrm>
        <a:off x="9230351" y="3413053"/>
        <a:ext cx="1844988" cy="768051"/>
      </dsp:txXfrm>
    </dsp:sp>
    <dsp:sp modelId="{37150EE7-E18E-4301-A4C6-33F20178289E}">
      <dsp:nvSpPr>
        <dsp:cNvPr id="0" name=""/>
        <dsp:cNvSpPr/>
      </dsp:nvSpPr>
      <dsp:spPr>
        <a:xfrm rot="10800000">
          <a:off x="0" y="1901"/>
          <a:ext cx="11080749" cy="2567964"/>
        </a:xfrm>
        <a:prstGeom prst="upArrowCallout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Build your API</a:t>
          </a:r>
        </a:p>
      </dsp:txBody>
      <dsp:txXfrm rot="-10800000">
        <a:off x="0" y="1901"/>
        <a:ext cx="11080749" cy="901355"/>
      </dsp:txXfrm>
    </dsp:sp>
    <dsp:sp modelId="{328EAB71-32AA-4DC4-AEF3-CB537D3AF6A6}">
      <dsp:nvSpPr>
        <dsp:cNvPr id="0" name=""/>
        <dsp:cNvSpPr/>
      </dsp:nvSpPr>
      <dsp:spPr>
        <a:xfrm>
          <a:off x="5410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Web Apps++: Bring you API as is in your language of choice</a:t>
          </a:r>
        </a:p>
      </dsp:txBody>
      <dsp:txXfrm>
        <a:off x="5410" y="903256"/>
        <a:ext cx="1844988" cy="767821"/>
      </dsp:txXfrm>
    </dsp:sp>
    <dsp:sp modelId="{5182D82B-4881-4163-B3D9-E343C5FB5B66}">
      <dsp:nvSpPr>
        <dsp:cNvPr id="0" name=""/>
        <dsp:cNvSpPr/>
      </dsp:nvSpPr>
      <dsp:spPr>
        <a:xfrm>
          <a:off x="1850398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Simple access control</a:t>
          </a:r>
        </a:p>
      </dsp:txBody>
      <dsp:txXfrm>
        <a:off x="1850398" y="903256"/>
        <a:ext cx="1844988" cy="767821"/>
      </dsp:txXfrm>
    </dsp:sp>
    <dsp:sp modelId="{D4B4EB3F-A097-42F4-9722-83D4F29EC6D5}">
      <dsp:nvSpPr>
        <dsp:cNvPr id="0" name=""/>
        <dsp:cNvSpPr/>
      </dsp:nvSpPr>
      <dsp:spPr>
        <a:xfrm>
          <a:off x="3695386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SSO</a:t>
          </a:r>
        </a:p>
      </dsp:txBody>
      <dsp:txXfrm>
        <a:off x="3695386" y="903256"/>
        <a:ext cx="1844988" cy="767821"/>
      </dsp:txXfrm>
    </dsp:sp>
    <dsp:sp modelId="{2BFD7399-328F-44BE-8267-83226CB3EAD2}">
      <dsp:nvSpPr>
        <dsp:cNvPr id="0" name=""/>
        <dsp:cNvSpPr/>
      </dsp:nvSpPr>
      <dsp:spPr>
        <a:xfrm>
          <a:off x="5540374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Metadata contract</a:t>
          </a:r>
        </a:p>
      </dsp:txBody>
      <dsp:txXfrm>
        <a:off x="5540374" y="903256"/>
        <a:ext cx="1844988" cy="767821"/>
      </dsp:txXfrm>
    </dsp:sp>
    <dsp:sp modelId="{3952B695-C7A5-462A-93F9-170DF3D3B11C}">
      <dsp:nvSpPr>
        <dsp:cNvPr id="0" name=""/>
        <dsp:cNvSpPr/>
      </dsp:nvSpPr>
      <dsp:spPr>
        <a:xfrm>
          <a:off x="7385363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Microservice style</a:t>
          </a:r>
        </a:p>
      </dsp:txBody>
      <dsp:txXfrm>
        <a:off x="7385363" y="903256"/>
        <a:ext cx="1844988" cy="767821"/>
      </dsp:txXfrm>
    </dsp:sp>
    <dsp:sp modelId="{FFBBB86F-DFDF-43C4-AD8A-C32136267041}">
      <dsp:nvSpPr>
        <dsp:cNvPr id="0" name=""/>
        <dsp:cNvSpPr/>
      </dsp:nvSpPr>
      <dsp:spPr>
        <a:xfrm>
          <a:off x="9230351" y="903256"/>
          <a:ext cx="1844988" cy="767821"/>
        </a:xfrm>
        <a:prstGeom prst="rect">
          <a:avLst/>
        </a:prstGeom>
        <a:solidFill>
          <a:schemeClr val="bg1">
            <a:alpha val="90000"/>
          </a:schemeClr>
        </a:solidFill>
        <a:ln w="1079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</a:rPr>
            <a:t>Expose enterprise APIs</a:t>
          </a:r>
        </a:p>
      </dsp:txBody>
      <dsp:txXfrm>
        <a:off x="9230351" y="903256"/>
        <a:ext cx="1844988" cy="767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44CC6-8711-4A41-9BDA-EE169FB30B0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</a:t>
            </a:r>
            <a:r>
              <a:rPr lang="en-US" baseline="0" dirty="0"/>
              <a:t> Notes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Summarize earlier slide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Azure Mobile Services is a Backend-as-a-Service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Instead of you having to design, build, test, deploy, manage, and upgrade your whole backend, we do it for you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Features of Mobile Services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Storage – SQL DB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Authentication – built in support for social providers w/ ability to custom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Backend logic – data validation, logical flows,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Push Notifications – across all major mobile platforms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Scheduler – backend job processing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2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Mobile Service easily connects to SQL Database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SQL offers rich querying and indexing capabilities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Dynamic Schematization means you don’t have to be a DBA and manage schema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Data can be managed in: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Portal (read and delete data)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Portal (Silverlight)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Management Studio (windows)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REST API (used by SDKs)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Azure CLI tools</a:t>
            </a:r>
          </a:p>
          <a:p>
            <a:pPr marL="628650" lvl="1" indent="-171450">
              <a:buFontTx/>
              <a:buChar char="•"/>
            </a:pPr>
            <a:r>
              <a:rPr lang="en-US" baseline="0" dirty="0"/>
              <a:t>SQL CLI (Node module)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dirty="0"/>
              <a:t>Node backend generates</a:t>
            </a:r>
            <a:r>
              <a:rPr lang="en-US" baseline="0" dirty="0"/>
              <a:t> Node scripts for each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Scripts intercept CRUD requests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Pass to SQL by default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logic added here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Edit in portal (NODE)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.NET Backend creates Visual Studio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All scripts so far tied to a table action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Custom APIs are non-table based endpoints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Script functionality for normal HTTP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9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0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0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4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C67A6-C0E7-47DF-97C2-CA9B11275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7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13" indent="-1749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09-05-2016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09-05-2016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5/9/2016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5/9/2016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5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emf"/><Relationship Id="rId11" Type="http://schemas.openxmlformats.org/officeDocument/2006/relationships/image" Target="../media/image54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53.emf"/><Relationship Id="rId4" Type="http://schemas.openxmlformats.org/officeDocument/2006/relationships/image" Target="../media/image27.emf"/><Relationship Id="rId9" Type="http://schemas.openxmlformats.org/officeDocument/2006/relationships/image" Target="../media/image33.emf"/><Relationship Id="rId1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33.emf"/><Relationship Id="rId18" Type="http://schemas.openxmlformats.org/officeDocument/2006/relationships/image" Target="../media/image72.emf"/><Relationship Id="rId3" Type="http://schemas.openxmlformats.org/officeDocument/2006/relationships/image" Target="../media/image65.emf"/><Relationship Id="rId21" Type="http://schemas.openxmlformats.org/officeDocument/2006/relationships/image" Target="../media/image75.emf"/><Relationship Id="rId7" Type="http://schemas.openxmlformats.org/officeDocument/2006/relationships/image" Target="../media/image66.emf"/><Relationship Id="rId12" Type="http://schemas.openxmlformats.org/officeDocument/2006/relationships/image" Target="../media/image32.emf"/><Relationship Id="rId17" Type="http://schemas.openxmlformats.org/officeDocument/2006/relationships/image" Target="../media/image71.emf"/><Relationship Id="rId2" Type="http://schemas.openxmlformats.org/officeDocument/2006/relationships/image" Target="../media/image26.emf"/><Relationship Id="rId16" Type="http://schemas.openxmlformats.org/officeDocument/2006/relationships/image" Target="../media/image70.emf"/><Relationship Id="rId20" Type="http://schemas.openxmlformats.org/officeDocument/2006/relationships/image" Target="../media/image74.emf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1.emf"/><Relationship Id="rId11" Type="http://schemas.openxmlformats.org/officeDocument/2006/relationships/image" Target="../media/image69.emf"/><Relationship Id="rId5" Type="http://schemas.openxmlformats.org/officeDocument/2006/relationships/image" Target="../media/image28.emf"/><Relationship Id="rId15" Type="http://schemas.openxmlformats.org/officeDocument/2006/relationships/image" Target="../media/image57.emf"/><Relationship Id="rId10" Type="http://schemas.openxmlformats.org/officeDocument/2006/relationships/image" Target="../media/image30.emf"/><Relationship Id="rId19" Type="http://schemas.openxmlformats.org/officeDocument/2006/relationships/image" Target="../media/image73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Relationship Id="rId14" Type="http://schemas.openxmlformats.org/officeDocument/2006/relationships/image" Target="../media/image34.emf"/><Relationship Id="rId22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0.png"/><Relationship Id="rId5" Type="http://schemas.openxmlformats.org/officeDocument/2006/relationships/image" Target="../media/image25.emf"/><Relationship Id="rId10" Type="http://schemas.openxmlformats.org/officeDocument/2006/relationships/image" Target="../media/image39.emf"/><Relationship Id="rId4" Type="http://schemas.openxmlformats.org/officeDocument/2006/relationships/image" Target="../media/image24.emf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</a:t>
            </a:r>
            <a:r>
              <a:rPr lang="en-US"/>
              <a:t>Service Web </a:t>
            </a:r>
            <a:r>
              <a:rPr lang="en-US" dirty="0"/>
              <a:t>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Himanshu Desai (Principal Consultant, Readify)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30796" y="2249939"/>
            <a:ext cx="2871999" cy="1243885"/>
            <a:chOff x="5777129" y="952400"/>
            <a:chExt cx="2929589" cy="1268828"/>
          </a:xfrm>
        </p:grpSpPr>
        <p:sp>
          <p:nvSpPr>
            <p:cNvPr id="34" name="TextBox 33"/>
            <p:cNvSpPr txBox="1"/>
            <p:nvPr/>
          </p:nvSpPr>
          <p:spPr>
            <a:xfrm>
              <a:off x="5777129" y="1750116"/>
              <a:ext cx="2929589" cy="471112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5030844" y="886460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Full capability set available including: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.NET, Node.js, Java, PHP, and Python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Integrated VS publish, remote debug…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GitHub,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43513" y="3705540"/>
            <a:ext cx="2779213" cy="89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Web apps run as-is</a:t>
            </a:r>
          </a:p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24792539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176" y="1505109"/>
            <a:ext cx="10256383" cy="4727522"/>
            <a:chOff x="2366541" y="1904506"/>
            <a:chExt cx="7458919" cy="2934451"/>
          </a:xfrm>
        </p:grpSpPr>
        <p:grpSp>
          <p:nvGrpSpPr>
            <p:cNvPr id="6" name="Group 4"/>
            <p:cNvGrpSpPr/>
            <p:nvPr/>
          </p:nvGrpSpPr>
          <p:grpSpPr>
            <a:xfrm>
              <a:off x="2366541" y="1904506"/>
              <a:ext cx="7458919" cy="2934451"/>
              <a:chOff x="4312504" y="2036620"/>
              <a:chExt cx="5109795" cy="2934451"/>
            </a:xfrm>
            <a:solidFill>
              <a:srgbClr val="1D4380"/>
            </a:solidFill>
          </p:grpSpPr>
          <p:sp>
            <p:nvSpPr>
              <p:cNvPr id="12" name="Rectangle 22"/>
              <p:cNvSpPr/>
              <p:nvPr/>
            </p:nvSpPr>
            <p:spPr>
              <a:xfrm>
                <a:off x="4312505" y="4246676"/>
                <a:ext cx="5109794" cy="72439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Azure App Service Web App</a:t>
                </a:r>
              </a:p>
            </p:txBody>
          </p:sp>
          <p:sp>
            <p:nvSpPr>
              <p:cNvPr id="13" name="Rectangle 23"/>
              <p:cNvSpPr/>
              <p:nvPr/>
            </p:nvSpPr>
            <p:spPr>
              <a:xfrm>
                <a:off x="5475919" y="3440399"/>
                <a:ext cx="1916175" cy="729325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Public Site Extensions</a:t>
                </a:r>
              </a:p>
            </p:txBody>
          </p:sp>
          <p:sp>
            <p:nvSpPr>
              <p:cNvPr id="14" name="Rectangle 24"/>
              <p:cNvSpPr/>
              <p:nvPr/>
            </p:nvSpPr>
            <p:spPr>
              <a:xfrm>
                <a:off x="7449084" y="3440399"/>
                <a:ext cx="1973215" cy="730809"/>
              </a:xfrm>
              <a:prstGeom prst="rect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Private Site Extensions</a:t>
                </a:r>
              </a:p>
            </p:txBody>
          </p:sp>
          <p:sp>
            <p:nvSpPr>
              <p:cNvPr id="15" name="Rectangle 25"/>
              <p:cNvSpPr/>
              <p:nvPr/>
            </p:nvSpPr>
            <p:spPr>
              <a:xfrm>
                <a:off x="4312504" y="2036620"/>
                <a:ext cx="1106424" cy="2134588"/>
              </a:xfrm>
              <a:prstGeom prst="rect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Segoe UI Light"/>
                  </a:rPr>
                  <a:t>Web Site</a:t>
                </a:r>
              </a:p>
            </p:txBody>
          </p:sp>
        </p:grpSp>
        <p:sp>
          <p:nvSpPr>
            <p:cNvPr id="7" name="Rectangle 16"/>
            <p:cNvSpPr/>
            <p:nvPr/>
          </p:nvSpPr>
          <p:spPr>
            <a:xfrm>
              <a:off x="4064812" y="2606397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Kudu</a:t>
              </a:r>
            </a:p>
          </p:txBody>
        </p:sp>
        <p:sp>
          <p:nvSpPr>
            <p:cNvPr id="8" name="Rectangle 17"/>
            <p:cNvSpPr/>
            <p:nvPr/>
          </p:nvSpPr>
          <p:spPr>
            <a:xfrm>
              <a:off x="5504956" y="260639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Web Jobs</a:t>
              </a:r>
            </a:p>
          </p:txBody>
        </p:sp>
        <p:sp>
          <p:nvSpPr>
            <p:cNvPr id="9" name="Rectangle 18"/>
            <p:cNvSpPr/>
            <p:nvPr/>
          </p:nvSpPr>
          <p:spPr>
            <a:xfrm>
              <a:off x="4064811" y="1904508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Monaco</a:t>
              </a:r>
            </a:p>
          </p:txBody>
        </p:sp>
        <p:sp>
          <p:nvSpPr>
            <p:cNvPr id="10" name="Rectangle 19"/>
            <p:cNvSpPr/>
            <p:nvPr/>
          </p:nvSpPr>
          <p:spPr>
            <a:xfrm>
              <a:off x="5504954" y="1904506"/>
              <a:ext cx="135695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prstClr val="white"/>
                  </a:solidFill>
                  <a:latin typeface="Segoe UI Light"/>
                </a:rPr>
                <a:t>MSDeploy</a:t>
              </a:r>
              <a:endParaRPr lang="en-US" sz="240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6945097" y="1904506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Build/Upload Your Own</a:t>
              </a: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6945097" y="2613135"/>
              <a:ext cx="2880363" cy="626421"/>
            </a:xfrm>
            <a:prstGeom prst="rect">
              <a:avLst/>
            </a:prstGeom>
            <a:solidFill>
              <a:srgbClr val="1D4380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Segoe UI Light"/>
                </a:rPr>
                <a:t>Gallery</a:t>
              </a:r>
            </a:p>
          </p:txBody>
        </p:sp>
      </p:grpSp>
      <p:sp>
        <p:nvSpPr>
          <p:cNvPr id="17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>
                <a:solidFill>
                  <a:prstClr val="white"/>
                </a:solidFill>
              </a:rPr>
              <a:t>App Service Web App</a:t>
            </a:r>
          </a:p>
        </p:txBody>
      </p:sp>
    </p:spTree>
    <p:extLst>
      <p:ext uri="{BB962C8B-B14F-4D97-AF65-F5344CB8AC3E}">
        <p14:creationId xmlns:p14="http://schemas.microsoft.com/office/powerpoint/2010/main" val="42170866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329382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129" y="99165"/>
            <a:ext cx="1206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</a:rPr>
              <a:t>App Service Web App Architecture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4935" y="3329198"/>
            <a:ext cx="1792863" cy="1190005"/>
            <a:chOff x="199525" y="3319836"/>
            <a:chExt cx="1792863" cy="1190005"/>
          </a:xfrm>
        </p:grpSpPr>
        <p:sp>
          <p:nvSpPr>
            <p:cNvPr id="5" name="TextBox 4"/>
            <p:cNvSpPr txBox="1"/>
            <p:nvPr/>
          </p:nvSpPr>
          <p:spPr>
            <a:xfrm>
              <a:off x="199525" y="3863510"/>
              <a:ext cx="1792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prstClr val="white"/>
                  </a:solidFill>
                </a:rPr>
                <a:t>Microsoft Azure</a:t>
              </a:r>
              <a:endParaRPr lang="en-US" dirty="0">
                <a:solidFill>
                  <a:prstClr val="white"/>
                </a:solidFill>
              </a:endParaRPr>
            </a:p>
            <a:p>
              <a:pPr algn="ctr"/>
              <a:r>
                <a:rPr lang="en-US" dirty="0">
                  <a:solidFill>
                    <a:prstClr val="white"/>
                  </a:solidFill>
                </a:rPr>
                <a:t>Load Balancer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228" y="3319836"/>
              <a:ext cx="941456" cy="493702"/>
              <a:chOff x="729527" y="2180022"/>
              <a:chExt cx="941456" cy="493702"/>
            </a:xfrm>
          </p:grpSpPr>
          <p:sp>
            <p:nvSpPr>
              <p:cNvPr id="7" name="Trapezoid 6"/>
              <p:cNvSpPr/>
              <p:nvPr/>
            </p:nvSpPr>
            <p:spPr>
              <a:xfrm>
                <a:off x="729527" y="2180022"/>
                <a:ext cx="941456" cy="493702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1D438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34424" y="2234337"/>
                <a:ext cx="331662" cy="439325"/>
              </a:xfrm>
              <a:prstGeom prst="rect">
                <a:avLst/>
              </a:prstGeom>
            </p:spPr>
          </p:pic>
        </p:grpSp>
      </p:grpSp>
      <p:cxnSp>
        <p:nvCxnSpPr>
          <p:cNvPr id="9" name="Elbow Connector 8"/>
          <p:cNvCxnSpPr>
            <a:stCxn id="11" idx="2"/>
            <a:endCxn id="27" idx="2"/>
          </p:cNvCxnSpPr>
          <p:nvPr/>
        </p:nvCxnSpPr>
        <p:spPr>
          <a:xfrm rot="5400000">
            <a:off x="5839005" y="4915410"/>
            <a:ext cx="411831" cy="2148037"/>
          </a:xfrm>
          <a:prstGeom prst="bentConnector2">
            <a:avLst/>
          </a:prstGeom>
          <a:ln w="28575">
            <a:solidFill>
              <a:srgbClr val="00B0F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911503" y="5258949"/>
            <a:ext cx="2565544" cy="524564"/>
            <a:chOff x="3465037" y="5224830"/>
            <a:chExt cx="2565544" cy="5245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465037" y="5224830"/>
              <a:ext cx="414869" cy="5245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54849" y="5370838"/>
              <a:ext cx="20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Runtime Database</a:t>
              </a:r>
            </a:p>
          </p:txBody>
        </p:sp>
      </p:grpSp>
      <p:cxnSp>
        <p:nvCxnSpPr>
          <p:cNvPr id="13" name="Straight Arrow Connector 12"/>
          <p:cNvCxnSpPr>
            <a:stCxn id="30" idx="2"/>
            <a:endCxn id="17" idx="1"/>
          </p:cNvCxnSpPr>
          <p:nvPr/>
        </p:nvCxnSpPr>
        <p:spPr>
          <a:xfrm flipV="1">
            <a:off x="4970900" y="3564271"/>
            <a:ext cx="962641" cy="164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8943332" y="2957398"/>
            <a:ext cx="553200" cy="5846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22564" y="3018701"/>
            <a:ext cx="23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Application Database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33541" y="2840588"/>
            <a:ext cx="2364339" cy="1447365"/>
            <a:chOff x="4958360" y="2362629"/>
            <a:chExt cx="2364339" cy="1447365"/>
          </a:xfrm>
        </p:grpSpPr>
        <p:sp>
          <p:nvSpPr>
            <p:cNvPr id="17" name="Rectangle 16"/>
            <p:cNvSpPr/>
            <p:nvPr/>
          </p:nvSpPr>
          <p:spPr>
            <a:xfrm>
              <a:off x="4958360" y="2362629"/>
              <a:ext cx="2364339" cy="14473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1" y="3153831"/>
              <a:ext cx="572299" cy="46748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2548855"/>
              <a:ext cx="572299" cy="46748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80" y="2548855"/>
              <a:ext cx="572299" cy="4674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133822" y="2548856"/>
              <a:ext cx="572299" cy="4674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5854378" y="3151811"/>
              <a:ext cx="572299" cy="4674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6574938" y="3151811"/>
              <a:ext cx="572299" cy="46748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614685" y="2475040"/>
            <a:ext cx="632604" cy="530708"/>
          </a:xfrm>
          <a:prstGeom prst="rect">
            <a:avLst/>
          </a:prstGeom>
        </p:spPr>
      </p:pic>
      <p:cxnSp>
        <p:nvCxnSpPr>
          <p:cNvPr id="25" name="Elbow Connector 24"/>
          <p:cNvCxnSpPr>
            <a:stCxn id="11" idx="1"/>
            <a:endCxn id="30" idx="1"/>
          </p:cNvCxnSpPr>
          <p:nvPr/>
        </p:nvCxnSpPr>
        <p:spPr>
          <a:xfrm rot="10800000">
            <a:off x="4707173" y="3779863"/>
            <a:ext cx="2204331" cy="1741368"/>
          </a:xfrm>
          <a:prstGeom prst="bentConnector2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924258" y="5996246"/>
            <a:ext cx="2046642" cy="398196"/>
            <a:chOff x="1938324" y="1043723"/>
            <a:chExt cx="2046642" cy="3981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0" y="979092"/>
              <a:ext cx="398196" cy="52745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38324" y="1058154"/>
              <a:ext cx="1519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API Endpoint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27970" y="3381667"/>
            <a:ext cx="2642929" cy="666509"/>
            <a:chOff x="1344823" y="3365171"/>
            <a:chExt cx="2642929" cy="66650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4926" y="3300540"/>
              <a:ext cx="398196" cy="52745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344823" y="3662348"/>
              <a:ext cx="2247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Frontend (IIS ARR)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41959" y="1689999"/>
            <a:ext cx="2428942" cy="398196"/>
            <a:chOff x="1556025" y="2185356"/>
            <a:chExt cx="2428942" cy="39819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rot="16200000">
              <a:off x="3522141" y="2120725"/>
              <a:ext cx="398196" cy="52745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025" y="2192789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Publish Endpoint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219015" y="1251808"/>
            <a:ext cx="3791842" cy="897331"/>
            <a:chOff x="7023943" y="1441808"/>
            <a:chExt cx="3791842" cy="897331"/>
          </a:xfrm>
        </p:grpSpPr>
        <p:grpSp>
          <p:nvGrpSpPr>
            <p:cNvPr id="36" name="Group 35"/>
            <p:cNvGrpSpPr/>
            <p:nvPr/>
          </p:nvGrpSpPr>
          <p:grpSpPr>
            <a:xfrm>
              <a:off x="7355047" y="1811160"/>
              <a:ext cx="3460738" cy="527979"/>
              <a:chOff x="7355047" y="1762195"/>
              <a:chExt cx="3460738" cy="527979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8722228" y="1762195"/>
                <a:ext cx="2093557" cy="527979"/>
                <a:chOff x="8519842" y="5165196"/>
                <a:chExt cx="2093557" cy="527979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</a:blip>
                <a:stretch>
                  <a:fillRect/>
                </a:stretch>
              </p:blipFill>
              <p:spPr>
                <a:xfrm>
                  <a:off x="8519842" y="5165196"/>
                  <a:ext cx="605264" cy="527979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9125106" y="5246227"/>
                  <a:ext cx="1488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prstClr val="white"/>
                      </a:solidFill>
                    </a:rPr>
                    <a:t>Blob Storage</a:t>
                  </a:r>
                </a:p>
              </p:txBody>
            </p: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>
                <a:biLevel thresh="25000"/>
              </a:blip>
              <a:stretch>
                <a:fillRect/>
              </a:stretch>
            </p:blipFill>
            <p:spPr>
              <a:xfrm>
                <a:off x="7355047" y="1788762"/>
                <a:ext cx="576373" cy="474843"/>
              </a:xfrm>
              <a:prstGeom prst="rect">
                <a:avLst/>
              </a:prstGeom>
            </p:spPr>
          </p:pic>
          <p:cxnSp>
            <p:nvCxnSpPr>
              <p:cNvPr id="40" name="Elbow Connector 39"/>
              <p:cNvCxnSpPr>
                <a:stCxn id="39" idx="3"/>
                <a:endCxn id="41" idx="1"/>
              </p:cNvCxnSpPr>
              <p:nvPr/>
            </p:nvCxnSpPr>
            <p:spPr>
              <a:xfrm>
                <a:off x="7931420" y="2026184"/>
                <a:ext cx="790808" cy="1"/>
              </a:xfrm>
              <a:prstGeom prst="bentConnector3">
                <a:avLst/>
              </a:prstGeom>
              <a:ln w="28575">
                <a:solidFill>
                  <a:srgbClr val="00B0F0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7023943" y="1441808"/>
              <a:ext cx="1234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File Server</a:t>
              </a:r>
            </a:p>
          </p:txBody>
        </p:sp>
      </p:grpSp>
      <p:cxnSp>
        <p:nvCxnSpPr>
          <p:cNvPr id="43" name="Straight Arrow Connector 42"/>
          <p:cNvCxnSpPr>
            <a:stCxn id="54" idx="3"/>
            <a:endCxn id="39" idx="1"/>
          </p:cNvCxnSpPr>
          <p:nvPr/>
        </p:nvCxnSpPr>
        <p:spPr>
          <a:xfrm>
            <a:off x="6203790" y="1885148"/>
            <a:ext cx="1346329" cy="1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7" idx="0"/>
            <a:endCxn id="39" idx="2"/>
          </p:cNvCxnSpPr>
          <p:nvPr/>
        </p:nvCxnSpPr>
        <p:spPr>
          <a:xfrm rot="5400000" flipH="1" flipV="1">
            <a:off x="7117999" y="2120282"/>
            <a:ext cx="718018" cy="722595"/>
          </a:xfrm>
          <a:prstGeom prst="bentConnector3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3" idx="2"/>
            <a:endCxn id="11" idx="0"/>
          </p:cNvCxnSpPr>
          <p:nvPr/>
        </p:nvCxnSpPr>
        <p:spPr>
          <a:xfrm>
            <a:off x="7115710" y="4653501"/>
            <a:ext cx="3228" cy="605448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3"/>
            <a:endCxn id="14" idx="1"/>
          </p:cNvCxnSpPr>
          <p:nvPr/>
        </p:nvCxnSpPr>
        <p:spPr>
          <a:xfrm flipV="1">
            <a:off x="8122418" y="3249731"/>
            <a:ext cx="820914" cy="10824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64488" y="2136108"/>
            <a:ext cx="1801469" cy="614504"/>
            <a:chOff x="144154" y="2312570"/>
            <a:chExt cx="1801469" cy="61450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144154" y="2312570"/>
              <a:ext cx="435794" cy="61450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>
              <a:biLevel thresh="25000"/>
            </a:blip>
            <a:stretch>
              <a:fillRect/>
            </a:stretch>
          </p:blipFill>
          <p:spPr>
            <a:xfrm>
              <a:off x="1369250" y="2442108"/>
              <a:ext cx="576373" cy="38056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625228" y="2419998"/>
              <a:ext cx="679390" cy="424786"/>
            </a:xfrm>
            <a:prstGeom prst="rect">
              <a:avLst/>
            </a:prstGeom>
          </p:spPr>
        </p:pic>
      </p:grpSp>
      <p:cxnSp>
        <p:nvCxnSpPr>
          <p:cNvPr id="51" name="Straight Arrow Connector 50"/>
          <p:cNvCxnSpPr>
            <a:endCxn id="7" idx="0"/>
          </p:cNvCxnSpPr>
          <p:nvPr/>
        </p:nvCxnSpPr>
        <p:spPr>
          <a:xfrm>
            <a:off x="1245822" y="2775591"/>
            <a:ext cx="5544" cy="553607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3"/>
            <a:endCxn id="30" idx="0"/>
          </p:cNvCxnSpPr>
          <p:nvPr/>
        </p:nvCxnSpPr>
        <p:spPr>
          <a:xfrm>
            <a:off x="1660381" y="3576049"/>
            <a:ext cx="2783062" cy="4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933541" y="4287953"/>
            <a:ext cx="2364338" cy="3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Metering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627417" y="1647726"/>
            <a:ext cx="576373" cy="47484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98900" y="91803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Deployment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Server(s)</a:t>
            </a:r>
          </a:p>
        </p:txBody>
      </p:sp>
      <p:cxnSp>
        <p:nvCxnSpPr>
          <p:cNvPr id="56" name="Straight Arrow Connector 55"/>
          <p:cNvCxnSpPr>
            <a:stCxn id="33" idx="2"/>
            <a:endCxn id="54" idx="1"/>
          </p:cNvCxnSpPr>
          <p:nvPr/>
        </p:nvCxnSpPr>
        <p:spPr>
          <a:xfrm flipV="1">
            <a:off x="4970902" y="1885148"/>
            <a:ext cx="656515" cy="3949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9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marL="252000">
              <a:spcBef>
                <a:spcPts val="0"/>
              </a:spcBef>
            </a:pPr>
            <a:r>
              <a:rPr lang="en-US" dirty="0"/>
              <a:t>Visual Studio + App Service Web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63833" y="2336842"/>
            <a:ext cx="7281204" cy="273736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Azure Resources during File / New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Web App during deploy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Manage with Server Explorer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712" y="441435"/>
            <a:ext cx="12192000" cy="5266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2" y="2149475"/>
            <a:ext cx="4110493" cy="2719388"/>
          </a:xfrm>
          <a:prstGeom prst="rect">
            <a:avLst/>
          </a:prstGeom>
        </p:spPr>
      </p:pic>
      <p:sp>
        <p:nvSpPr>
          <p:cNvPr id="2" name="Right Triangle 1"/>
          <p:cNvSpPr/>
          <p:nvPr/>
        </p:nvSpPr>
        <p:spPr bwMode="auto">
          <a:xfrm>
            <a:off x="4761795" y="4434729"/>
            <a:ext cx="1014666" cy="434134"/>
          </a:xfrm>
          <a:prstGeom prst="rtTriangle">
            <a:avLst/>
          </a:prstGeom>
          <a:solidFill>
            <a:schemeClr val="tx1">
              <a:lumMod val="40000"/>
              <a:lumOff val="60000"/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723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Apps</a:t>
            </a:r>
          </a:p>
        </p:txBody>
      </p:sp>
    </p:spTree>
    <p:extLst>
      <p:ext uri="{BB962C8B-B14F-4D97-AF65-F5344CB8AC3E}">
        <p14:creationId xmlns:p14="http://schemas.microsoft.com/office/powerpoint/2010/main" val="39150978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900457" y="960684"/>
            <a:ext cx="6671574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Easily use cloud or custom APIs: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built-in APIs for popular SaaS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An ecosystem of APIs for any need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 and publish custom, reusable APIs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Visual Studio tooling with one click publish and remote debugging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Automatic client SDK generation for many languages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96641" y="3703490"/>
            <a:ext cx="2895253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Create, consume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host APIs more easily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52405" y="2393612"/>
            <a:ext cx="2583710" cy="1312081"/>
            <a:chOff x="6276897" y="3849484"/>
            <a:chExt cx="2584077" cy="1312267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9" name="TextBox 8"/>
            <p:cNvSpPr txBox="1"/>
            <p:nvPr/>
          </p:nvSpPr>
          <p:spPr>
            <a:xfrm>
              <a:off x="6276897" y="4696209"/>
              <a:ext cx="2584077" cy="46554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9490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Bring your API as-is</a:t>
            </a:r>
          </a:p>
          <a:p>
            <a:pPr lvl="1"/>
            <a:r>
              <a:rPr lang="en-US" sz="3200" dirty="0"/>
              <a:t>.NET Web API</a:t>
            </a:r>
          </a:p>
          <a:p>
            <a:pPr lvl="1"/>
            <a:r>
              <a:rPr lang="en-US" sz="3200" dirty="0"/>
              <a:t>Node.js + Express</a:t>
            </a:r>
          </a:p>
          <a:p>
            <a:pPr lvl="1"/>
            <a:r>
              <a:rPr lang="en-US" sz="3200" dirty="0"/>
              <a:t>Java</a:t>
            </a:r>
          </a:p>
          <a:p>
            <a:pPr lvl="1"/>
            <a:r>
              <a:rPr lang="en-US" sz="3200" dirty="0"/>
              <a:t>PHP</a:t>
            </a:r>
          </a:p>
          <a:p>
            <a:pPr lvl="1"/>
            <a:r>
              <a:rPr lang="en-US" sz="3200" dirty="0"/>
              <a:t>Many other technologies</a:t>
            </a:r>
          </a:p>
          <a:p>
            <a:r>
              <a:rPr lang="en-US" sz="3200" dirty="0"/>
              <a:t>Connect easily to SaaS platforms</a:t>
            </a:r>
          </a:p>
        </p:txBody>
      </p:sp>
    </p:spTree>
    <p:extLst>
      <p:ext uri="{BB962C8B-B14F-4D97-AF65-F5344CB8AC3E}">
        <p14:creationId xmlns:p14="http://schemas.microsoft.com/office/powerpoint/2010/main" val="41925211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68289" y="288925"/>
            <a:ext cx="10003054" cy="9001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Apps addresses key pains around building and consuming APIs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55625" y="1876425"/>
          <a:ext cx="1108075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n-US">
                <a:latin typeface="Segoe UI Light"/>
              </a:rPr>
              <a:pPr defTabSz="914225"/>
              <a:t>18</a:t>
            </a:fld>
            <a:endParaRPr lang="en-US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05740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an API App</a:t>
            </a:r>
          </a:p>
        </p:txBody>
      </p:sp>
    </p:spTree>
    <p:extLst>
      <p:ext uri="{BB962C8B-B14F-4D97-AF65-F5344CB8AC3E}">
        <p14:creationId xmlns:p14="http://schemas.microsoft.com/office/powerpoint/2010/main" val="42677663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Azure App Service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Web Apps</a:t>
            </a:r>
            <a:endParaRPr lang="en-US" sz="4000" dirty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API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Logic Apps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API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API Apps expose HTTP services</a:t>
            </a:r>
          </a:p>
          <a:p>
            <a:endParaRPr lang="en-US" dirty="0"/>
          </a:p>
          <a:p>
            <a:r>
              <a:rPr lang="en-US" dirty="0"/>
              <a:t>Metadata is exposed using Swagger 2.0 metadata</a:t>
            </a:r>
          </a:p>
          <a:p>
            <a:pPr lvl="1"/>
            <a:r>
              <a:rPr lang="en-US" dirty="0"/>
              <a:t>JSON file</a:t>
            </a:r>
          </a:p>
          <a:p>
            <a:pPr lvl="1"/>
            <a:r>
              <a:rPr lang="en-US" dirty="0"/>
              <a:t>Widely supported</a:t>
            </a:r>
          </a:p>
          <a:p>
            <a:pPr lvl="1"/>
            <a:endParaRPr lang="en-US" dirty="0"/>
          </a:p>
          <a:p>
            <a:r>
              <a:rPr lang="en-US" dirty="0"/>
              <a:t>Client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026449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auto">
          <a:xfrm>
            <a:off x="0" y="487"/>
            <a:ext cx="6567904" cy="21255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26" y="1150805"/>
            <a:ext cx="5862789" cy="3822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Enterprise connectivity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9141" y="558024"/>
            <a:ext cx="1235984" cy="19498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9239" y="3360638"/>
            <a:ext cx="1144491" cy="76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210" y="1937975"/>
            <a:ext cx="1242770" cy="796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330" y="2092047"/>
            <a:ext cx="1242770" cy="7967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449" y="2246120"/>
            <a:ext cx="1242770" cy="7967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0569" y="2400192"/>
            <a:ext cx="1242770" cy="796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688" y="2554265"/>
            <a:ext cx="1242770" cy="7967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808" y="2708338"/>
            <a:ext cx="1242770" cy="796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0007" y="3761654"/>
            <a:ext cx="2277200" cy="150507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7951456" y="3016365"/>
            <a:ext cx="291007" cy="212212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8058502" y="3499119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6950088" y="185727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7320834" y="2938576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773050" y="3045475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344980" y="2234470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6539858" y="1994615"/>
            <a:ext cx="133876" cy="97626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8559305" y="3433501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sp>
        <p:nvSpPr>
          <p:cNvPr id="54" name="Freeform 5"/>
          <p:cNvSpPr>
            <a:spLocks/>
          </p:cNvSpPr>
          <p:nvPr/>
        </p:nvSpPr>
        <p:spPr bwMode="auto">
          <a:xfrm>
            <a:off x="7127135" y="2461846"/>
            <a:ext cx="182699" cy="133230"/>
          </a:xfrm>
          <a:custGeom>
            <a:avLst/>
            <a:gdLst>
              <a:gd name="T0" fmla="*/ 53 w 53"/>
              <a:gd name="T1" fmla="*/ 19 h 38"/>
              <a:gd name="T2" fmla="*/ 26 w 53"/>
              <a:gd name="T3" fmla="*/ 38 h 38"/>
              <a:gd name="T4" fmla="*/ 0 w 53"/>
              <a:gd name="T5" fmla="*/ 19 h 38"/>
              <a:gd name="T6" fmla="*/ 27 w 53"/>
              <a:gd name="T7" fmla="*/ 0 h 38"/>
              <a:gd name="T8" fmla="*/ 53 w 53"/>
              <a:gd name="T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38">
                <a:moveTo>
                  <a:pt x="53" y="19"/>
                </a:moveTo>
                <a:cubicBezTo>
                  <a:pt x="52" y="30"/>
                  <a:pt x="41" y="38"/>
                  <a:pt x="26" y="38"/>
                </a:cubicBezTo>
                <a:cubicBezTo>
                  <a:pt x="12" y="37"/>
                  <a:pt x="0" y="29"/>
                  <a:pt x="0" y="19"/>
                </a:cubicBezTo>
                <a:cubicBezTo>
                  <a:pt x="1" y="8"/>
                  <a:pt x="12" y="0"/>
                  <a:pt x="27" y="0"/>
                </a:cubicBezTo>
                <a:cubicBezTo>
                  <a:pt x="41" y="1"/>
                  <a:pt x="53" y="9"/>
                  <a:pt x="53" y="19"/>
                </a:cubicBezTo>
                <a:close/>
              </a:path>
            </a:pathLst>
          </a:custGeom>
          <a:solidFill>
            <a:srgbClr val="019E4A">
              <a:alpha val="29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9866536" y="368501"/>
            <a:ext cx="1847709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137" dirty="0"/>
              <a:t>Dynamics</a:t>
            </a:r>
          </a:p>
          <a:p>
            <a:r>
              <a:rPr lang="en-US" sz="3137" dirty="0"/>
              <a:t>SQL</a:t>
            </a:r>
          </a:p>
          <a:p>
            <a:r>
              <a:rPr lang="en-US" sz="3137" dirty="0"/>
              <a:t>SAP</a:t>
            </a:r>
          </a:p>
          <a:p>
            <a:r>
              <a:rPr lang="en-US" sz="3137" dirty="0"/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200401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Simplifying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7767" y="208344"/>
            <a:ext cx="673646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Managed Middle Tier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1498126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3329468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2413797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5" y="4245138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02039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On Premise Applications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517710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Databases in Azure VMs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433381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SharePoint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349052"/>
            <a:ext cx="395854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Cloud-Hosted Web Apps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085863" y="1888271"/>
            <a:ext cx="3912243" cy="2221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1888271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3927751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5" y="2908011"/>
            <a:ext cx="780290" cy="78029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085863" y="2803942"/>
            <a:ext cx="4064643" cy="14582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36021" y="2357177"/>
            <a:ext cx="3862085" cy="13232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85863" y="1888271"/>
            <a:ext cx="3912243" cy="390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5863" y="3298156"/>
            <a:ext cx="3912243" cy="13627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85863" y="2829535"/>
            <a:ext cx="3912243" cy="4999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 bwMode="auto">
          <a:xfrm>
            <a:off x="5667274" y="1415629"/>
            <a:ext cx="746052" cy="3007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 App[s]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85863" y="1888271"/>
            <a:ext cx="1400537" cy="111074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12639" y="2829535"/>
            <a:ext cx="1369557" cy="31622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143620" y="3355061"/>
            <a:ext cx="1280413" cy="27269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085863" y="3481868"/>
            <a:ext cx="1396333" cy="11534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8404" y="2374637"/>
            <a:ext cx="1423084" cy="77111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98404" y="3355061"/>
            <a:ext cx="1575484" cy="96283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598404" y="3229734"/>
            <a:ext cx="1423084" cy="9973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30807" y="4423234"/>
            <a:ext cx="277475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SSO, Auth, Scale, etc.</a:t>
            </a:r>
          </a:p>
        </p:txBody>
      </p:sp>
    </p:spTree>
    <p:extLst>
      <p:ext uri="{BB962C8B-B14F-4D97-AF65-F5344CB8AC3E}">
        <p14:creationId xmlns:p14="http://schemas.microsoft.com/office/powerpoint/2010/main" val="360688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3827736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786365" y="873705"/>
            <a:ext cx="6899756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Logic Apps for easy automation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code designer for rapid creation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pre-built templates to get started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Out of box support for popular SaaS and on-premises apps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Use with custom API apps of your own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Biztalk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APIs for expert integration scenarios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39677" y="3703489"/>
            <a:ext cx="2809167" cy="816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Automate SaaS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on-premises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2400" y="2285373"/>
            <a:ext cx="2583710" cy="1289751"/>
            <a:chOff x="8878944" y="3895961"/>
            <a:chExt cx="2635519" cy="1315613"/>
          </a:xfrm>
        </p:grpSpPr>
        <p:sp>
          <p:nvSpPr>
            <p:cNvPr id="13" name="TextBox 12"/>
            <p:cNvSpPr txBox="1"/>
            <p:nvPr/>
          </p:nvSpPr>
          <p:spPr>
            <a:xfrm>
              <a:off x="8878944" y="4823445"/>
              <a:ext cx="2635519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6667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85" y="2009997"/>
            <a:ext cx="3561040" cy="229545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754809" y="1402329"/>
            <a:ext cx="2899766" cy="1860705"/>
            <a:chOff x="6890257" y="1429952"/>
            <a:chExt cx="2957912" cy="18980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57" y="1429952"/>
              <a:ext cx="1442041" cy="92818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810" y="1568500"/>
              <a:ext cx="1442041" cy="92818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363" y="1707048"/>
              <a:ext cx="1442041" cy="92818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916" y="1845596"/>
              <a:ext cx="1442041" cy="928181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469" y="1984144"/>
              <a:ext cx="1442041" cy="92818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3022" y="2122692"/>
              <a:ext cx="1442041" cy="92818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9575" y="2261240"/>
              <a:ext cx="1442041" cy="92818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128" y="2399787"/>
              <a:ext cx="1442041" cy="92818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72" y="2198796"/>
            <a:ext cx="2342976" cy="1523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219" y="2659050"/>
            <a:ext cx="633848" cy="4310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41" y="3420413"/>
            <a:ext cx="870586" cy="5723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2781" y="2397342"/>
            <a:ext cx="705559" cy="455639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5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SaaS integration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0593" y="3699512"/>
            <a:ext cx="1211321" cy="17597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8690" y="4985953"/>
            <a:ext cx="1297825" cy="1558481"/>
          </a:xfrm>
          <a:prstGeom prst="rect">
            <a:avLst/>
          </a:prstGeom>
        </p:spPr>
      </p:pic>
      <p:sp>
        <p:nvSpPr>
          <p:cNvPr id="25" name="AutoShape 3"/>
          <p:cNvSpPr>
            <a:spLocks noChangeAspect="1" noChangeArrowheads="1" noTextEdit="1"/>
          </p:cNvSpPr>
          <p:nvPr/>
        </p:nvSpPr>
        <p:spPr bwMode="auto">
          <a:xfrm>
            <a:off x="6245404" y="918615"/>
            <a:ext cx="515133" cy="3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393" y="5034413"/>
            <a:ext cx="422095" cy="11233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2123" y="4207483"/>
            <a:ext cx="1285151" cy="8412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6978" y="3359692"/>
            <a:ext cx="1622315" cy="106184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8613" y="1702815"/>
            <a:ext cx="515862" cy="8870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1843" y="366006"/>
            <a:ext cx="963053" cy="1062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1548" y="214781"/>
            <a:ext cx="1064784" cy="1252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99393" y="1452556"/>
            <a:ext cx="956271" cy="10288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7000" y="624226"/>
            <a:ext cx="902014" cy="9950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7079" y="105401"/>
            <a:ext cx="244154" cy="3181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20599" y="2048960"/>
            <a:ext cx="244154" cy="31813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8586" y="93304"/>
            <a:ext cx="244154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75" y="488"/>
            <a:ext cx="5490339" cy="6862924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456265" y="1601068"/>
            <a:ext cx="6244025" cy="2594817"/>
          </a:xfrm>
          <a:prstGeom prst="rect">
            <a:avLst/>
          </a:prstGeom>
          <a:noFill/>
        </p:spPr>
        <p:txBody>
          <a:bodyPr wrap="square" lIns="179285" tIns="143428" rIns="179285" bIns="143428" numCol="3" rtlCol="0">
            <a:no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Chatter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Delay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Dropbox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HD Insight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Marketo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Media Services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OneDrive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SharePoint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SQL Server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Office 365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Oracle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QuickBooks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SalesForce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Sugar CRM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Service Bus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Storage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Timer / Recurrence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Twilio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Twitter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IBM DB2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Informix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FFFFFF"/>
                </a:solidFill>
              </a:rPr>
              <a:t>Websphere</a:t>
            </a:r>
            <a:r>
              <a:rPr lang="en-US" sz="1176" dirty="0">
                <a:solidFill>
                  <a:srgbClr val="FFFFFF"/>
                </a:solidFill>
              </a:rPr>
              <a:t> MQ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Azure Web Jobs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Yammer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CRM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Dynamics AX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Hybrid Connectivity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489" y="4867564"/>
            <a:ext cx="1750818" cy="1435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HTTP, HTTPS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Flat 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FTP, SFTP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POP3/IMAP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SMTP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SOAP + WCF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4238" y="4867564"/>
            <a:ext cx="3876053" cy="125495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Batching / </a:t>
            </a:r>
            <a:r>
              <a:rPr lang="en-US" sz="1176" dirty="0" err="1">
                <a:solidFill>
                  <a:srgbClr val="FFFFFF"/>
                </a:solidFill>
              </a:rPr>
              <a:t>Debatching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Validate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Extract (XPath)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Transform (+Mapper)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(XML-JSON)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(XML-FF)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X12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EDIFACT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AS2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TPMOM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Rules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955" y="1346034"/>
            <a:ext cx="1313893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Connectors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954" y="4468211"/>
            <a:ext cx="1111359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</a:rPr>
              <a:t>Protocols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3215" y="4495366"/>
            <a:ext cx="1715629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BizTalk Services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6176963" cy="836612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921" dirty="0"/>
              <a:t>Built-in API Connectors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59" y="451462"/>
            <a:ext cx="669704" cy="6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606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020" y="3107039"/>
            <a:ext cx="10292640" cy="860434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Target audience is </a:t>
            </a:r>
            <a:r>
              <a:rPr lang="en-US" sz="4000" i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anyone</a:t>
            </a:r>
            <a:r>
              <a:rPr lang="en-US" sz="4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who can use Azure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507" y="4208097"/>
            <a:ext cx="9117422" cy="747471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… but not necessarily business users or consumers</a:t>
            </a:r>
          </a:p>
        </p:txBody>
      </p:sp>
    </p:spTree>
    <p:extLst>
      <p:ext uri="{BB962C8B-B14F-4D97-AF65-F5344CB8AC3E}">
        <p14:creationId xmlns:p14="http://schemas.microsoft.com/office/powerpoint/2010/main" val="6902948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23372798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139502" y="834071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capabilities for Mobile apps: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GitHub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84633" y="3703490"/>
            <a:ext cx="2719246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Mobile services plus</a:t>
            </a:r>
          </a:p>
          <a:p>
            <a:pPr algn="ctr" defTabSz="878526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 whole lot more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86956" y="2203879"/>
            <a:ext cx="2583710" cy="1375200"/>
            <a:chOff x="8857428" y="774015"/>
            <a:chExt cx="2635519" cy="1402775"/>
          </a:xfrm>
        </p:grpSpPr>
        <p:sp>
          <p:nvSpPr>
            <p:cNvPr id="10" name="TextBox 9"/>
            <p:cNvSpPr txBox="1"/>
            <p:nvPr/>
          </p:nvSpPr>
          <p:spPr>
            <a:xfrm>
              <a:off x="8857428" y="1701980"/>
              <a:ext cx="2635519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386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445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Azure Mobile Services</a:t>
            </a:r>
            <a:endParaRPr lang="en-US" dirty="0"/>
          </a:p>
        </p:txBody>
      </p:sp>
      <p:pic>
        <p:nvPicPr>
          <p:cNvPr id="8" name="Picture 7" descr="mobile services (feature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17" y="2599241"/>
            <a:ext cx="2871528" cy="2871528"/>
          </a:xfrm>
          <a:prstGeom prst="rect">
            <a:avLst/>
          </a:prstGeom>
        </p:spPr>
      </p:pic>
      <p:pic>
        <p:nvPicPr>
          <p:cNvPr id="9" name="Picture 8" descr="Access Contro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2226796"/>
            <a:ext cx="780288" cy="780288"/>
          </a:xfrm>
          <a:prstGeom prst="rect">
            <a:avLst/>
          </a:prstGeom>
        </p:spPr>
      </p:pic>
      <p:pic>
        <p:nvPicPr>
          <p:cNvPr id="12" name="Picture 11" descr="cloud servi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3183269"/>
            <a:ext cx="780288" cy="780288"/>
          </a:xfrm>
          <a:prstGeom prst="rect">
            <a:avLst/>
          </a:prstGeom>
        </p:spPr>
      </p:pic>
      <p:pic>
        <p:nvPicPr>
          <p:cNvPr id="15" name="Picture 14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2" y="3634778"/>
            <a:ext cx="780288" cy="780288"/>
          </a:xfrm>
          <a:prstGeom prst="rect">
            <a:avLst/>
          </a:prstGeom>
        </p:spPr>
      </p:pic>
      <p:pic>
        <p:nvPicPr>
          <p:cNvPr id="16" name="Picture 15" descr="Notification Hu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7" y="4077790"/>
            <a:ext cx="780288" cy="780288"/>
          </a:xfrm>
          <a:prstGeom prst="rect">
            <a:avLst/>
          </a:prstGeom>
        </p:spPr>
      </p:pic>
      <p:pic>
        <p:nvPicPr>
          <p:cNvPr id="17" name="Picture 16" descr="Schedul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6" y="5191481"/>
            <a:ext cx="780288" cy="780288"/>
          </a:xfrm>
          <a:prstGeom prst="rect">
            <a:avLst/>
          </a:prstGeom>
        </p:spPr>
      </p:pic>
      <p:pic>
        <p:nvPicPr>
          <p:cNvPr id="19" name="Picture 18" descr="SQL Database (Windows Azure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55" y="1290163"/>
            <a:ext cx="780288" cy="780288"/>
          </a:xfrm>
          <a:prstGeom prst="rect">
            <a:avLst/>
          </a:prstGeom>
        </p:spPr>
      </p:pic>
      <p:pic>
        <p:nvPicPr>
          <p:cNvPr id="22" name="Picture 21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2634409"/>
            <a:ext cx="780288" cy="780288"/>
          </a:xfrm>
          <a:prstGeom prst="rect">
            <a:avLst/>
          </a:prstGeom>
        </p:spPr>
      </p:pic>
      <p:pic>
        <p:nvPicPr>
          <p:cNvPr id="23" name="Picture 22" descr="Mobile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4646870"/>
            <a:ext cx="780288" cy="780288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1445846" y="3634154"/>
            <a:ext cx="3614616" cy="801077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30051" y="1388962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Storage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23694" y="2335057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37493" y="3201781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7182" y="417405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37182" y="5285228"/>
            <a:ext cx="30560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240106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25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Structured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Powered by SQL Database</a:t>
            </a:r>
          </a:p>
          <a:p>
            <a:r>
              <a:rPr lang="en-US" sz="2800" dirty="0"/>
              <a:t>Supports rich querying capabilities</a:t>
            </a:r>
          </a:p>
          <a:p>
            <a:r>
              <a:rPr lang="en-US" sz="2800" dirty="0"/>
              <a:t>Dynamic Schematization</a:t>
            </a:r>
          </a:p>
          <a:p>
            <a:r>
              <a:rPr lang="en-US" sz="2800" dirty="0"/>
              <a:t>Data management in:</a:t>
            </a:r>
          </a:p>
          <a:p>
            <a:pPr lvl="1"/>
            <a:r>
              <a:rPr lang="en-US" sz="2400" dirty="0"/>
              <a:t>Azure Portal</a:t>
            </a:r>
          </a:p>
          <a:p>
            <a:pPr lvl="1"/>
            <a:r>
              <a:rPr lang="en-US" sz="2400" dirty="0"/>
              <a:t>SQL Portal (Silverlight)</a:t>
            </a:r>
          </a:p>
          <a:p>
            <a:pPr lvl="1"/>
            <a:r>
              <a:rPr lang="en-US" sz="2400" dirty="0"/>
              <a:t>SQL Management Studio</a:t>
            </a:r>
          </a:p>
          <a:p>
            <a:pPr lvl="1"/>
            <a:r>
              <a:rPr lang="en-US" sz="2400" dirty="0"/>
              <a:t>REST API</a:t>
            </a:r>
          </a:p>
          <a:p>
            <a:pPr lvl="1"/>
            <a:r>
              <a:rPr lang="en-US" sz="2400" dirty="0"/>
              <a:t>Azure CLI Tools</a:t>
            </a:r>
          </a:p>
          <a:p>
            <a:pPr lvl="1"/>
            <a:r>
              <a:rPr lang="en-US" sz="2400" dirty="0"/>
              <a:t>SQL CLI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95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Server Side Table Scripts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45233" y="961852"/>
            <a:ext cx="3642549" cy="1124439"/>
          </a:xfrm>
          <a:prstGeom prst="rect">
            <a:avLst/>
          </a:prstGeom>
          <a:solidFill>
            <a:srgbClr val="9B4F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Node.js</a:t>
            </a:r>
            <a:r>
              <a:rPr lang="en-US" sz="2400" dirty="0"/>
              <a:t> scripts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2066" y="3752362"/>
            <a:ext cx="3642549" cy="1124439"/>
          </a:xfrm>
          <a:prstGeom prst="rect">
            <a:avLst/>
          </a:prstGeom>
          <a:solidFill>
            <a:srgbClr val="BA141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Intercept CRUD requests to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2066" y="2447378"/>
            <a:ext cx="3642549" cy="1124439"/>
          </a:xfrm>
          <a:prstGeom prst="rect">
            <a:avLst/>
          </a:prstGeom>
          <a:solidFill>
            <a:srgbClr val="5234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Passes through to SQL by default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6607385" y="3752362"/>
            <a:ext cx="3642549" cy="1124439"/>
          </a:xfrm>
          <a:prstGeom prst="rect">
            <a:avLst/>
          </a:prstGeom>
          <a:solidFill>
            <a:srgbClr val="028B0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Fully customizable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7385" y="981594"/>
            <a:ext cx="3642549" cy="1124439"/>
          </a:xfrm>
          <a:prstGeom prst="rect">
            <a:avLst/>
          </a:prstGeom>
          <a:solidFill>
            <a:srgbClr val="DE7B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.NET Web API</a:t>
            </a:r>
          </a:p>
          <a:p>
            <a:pPr algn="ctr"/>
            <a:r>
              <a:rPr lang="en-US" sz="2400" dirty="0"/>
              <a:t>backend in </a:t>
            </a:r>
          </a:p>
          <a:p>
            <a:pPr algn="ctr"/>
            <a:r>
              <a:rPr lang="en-US" sz="2400" dirty="0"/>
              <a:t>Visual Studio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7385" y="2447378"/>
            <a:ext cx="3642549" cy="1124439"/>
          </a:xfrm>
          <a:prstGeom prst="rect">
            <a:avLst/>
          </a:prstGeom>
          <a:solidFill>
            <a:srgbClr val="0E2C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MongoDB</a:t>
            </a:r>
            <a:r>
              <a:rPr lang="en-US" sz="2400" dirty="0">
                <a:solidFill>
                  <a:schemeClr val="bg1"/>
                </a:solidFill>
              </a:rPr>
              <a:t>, Table Storage, SQL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96104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Basic Mobile App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9375216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Non-table based endpoints</a:t>
            </a:r>
          </a:p>
          <a:p>
            <a:r>
              <a:rPr lang="en-US" sz="2800" dirty="0"/>
              <a:t>Accessible from</a:t>
            </a:r>
          </a:p>
          <a:p>
            <a:pPr lvl="1"/>
            <a:r>
              <a:rPr lang="en-US" sz="2000" dirty="0"/>
              <a:t>GET</a:t>
            </a:r>
          </a:p>
          <a:p>
            <a:pPr lvl="1"/>
            <a:r>
              <a:rPr lang="en-US" sz="2000" dirty="0"/>
              <a:t>POST</a:t>
            </a:r>
          </a:p>
          <a:p>
            <a:pPr lvl="1"/>
            <a:r>
              <a:rPr lang="en-US" sz="2000" dirty="0"/>
              <a:t>PUT</a:t>
            </a:r>
          </a:p>
          <a:p>
            <a:pPr lvl="1"/>
            <a:r>
              <a:rPr lang="en-US" sz="2000" dirty="0"/>
              <a:t>PATCH</a:t>
            </a:r>
          </a:p>
          <a:p>
            <a:pPr lvl="1"/>
            <a:r>
              <a:rPr lang="en-US" sz="2000" dirty="0"/>
              <a:t>DELETE</a:t>
            </a:r>
          </a:p>
          <a:p>
            <a:r>
              <a:rPr lang="en-US" sz="2400" dirty="0"/>
              <a:t>For node.js logic in scripts like table endpoints</a:t>
            </a:r>
          </a:p>
          <a:p>
            <a:r>
              <a:rPr lang="en-US" sz="2400" dirty="0"/>
              <a:t>For .NET delivered through a </a:t>
            </a:r>
            <a:r>
              <a:rPr lang="en-US" sz="2400" dirty="0" err="1"/>
              <a:t>WebAPI</a:t>
            </a:r>
            <a:r>
              <a:rPr lang="en-US" sz="2400" dirty="0"/>
              <a:t> </a:t>
            </a:r>
          </a:p>
          <a:p>
            <a:r>
              <a:rPr lang="en-US" sz="2400" dirty="0"/>
              <a:t>Expose any functionality you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8120" y="625621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0818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2233715" y="1989429"/>
            <a:ext cx="7671045" cy="3912522"/>
          </a:xfrm>
          <a:prstGeom prst="roundRect">
            <a:avLst>
              <a:gd name="adj" fmla="val 4889"/>
            </a:avLst>
          </a:prstGeom>
          <a:solidFill>
            <a:srgbClr val="29292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919847" y="3730889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Title 2"/>
          <p:cNvSpPr txBox="1">
            <a:spLocks/>
          </p:cNvSpPr>
          <p:nvPr/>
        </p:nvSpPr>
        <p:spPr>
          <a:xfrm>
            <a:off x="517178" y="439513"/>
            <a:ext cx="11088385" cy="899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96214">
              <a:lnSpc>
                <a:spcPct val="100000"/>
              </a:lnSpc>
              <a:spcAft>
                <a:spcPts val="588"/>
              </a:spcAft>
            </a:pPr>
            <a:r>
              <a:rPr lang="en-US" sz="4705" dirty="0">
                <a:solidFill>
                  <a:schemeClr val="bg2">
                    <a:lumMod val="60000"/>
                    <a:lumOff val="40000"/>
                  </a:schemeClr>
                </a:solidFill>
                <a:latin typeface="Segoe UI Light"/>
              </a:rPr>
              <a:t>Azure App Service</a:t>
            </a:r>
            <a:br>
              <a:rPr lang="en-US" sz="4705" dirty="0">
                <a:solidFill>
                  <a:srgbClr val="FFFFFF"/>
                </a:solidFill>
                <a:latin typeface="Segoe UI Light"/>
              </a:rPr>
            </a:br>
            <a:r>
              <a:rPr lang="en-US" sz="3529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/>
              </a:rPr>
              <a:t>Build and scale great cloud apps</a:t>
            </a:r>
            <a:endParaRPr lang="en-US" sz="1372" dirty="0">
              <a:solidFill>
                <a:schemeClr val="tx1">
                  <a:lumMod val="20000"/>
                  <a:lumOff val="80000"/>
                </a:schemeClr>
              </a:solidFill>
              <a:latin typeface="Segoe UI Ligh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33" y="2502391"/>
            <a:ext cx="2824153" cy="282415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917723" y="2172444"/>
            <a:ext cx="2545547" cy="3412525"/>
            <a:chOff x="6325445" y="2030785"/>
            <a:chExt cx="2596591" cy="348095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62846" y="4868862"/>
              <a:ext cx="434875" cy="434876"/>
            </a:xfrm>
            <a:prstGeom prst="flowChartOffpageConnector">
              <a:avLst/>
            </a:prstGeom>
            <a:noFill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445" y="2377802"/>
              <a:ext cx="473304" cy="4622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445" y="3961154"/>
              <a:ext cx="519305" cy="5187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625" y="3138601"/>
              <a:ext cx="364944" cy="52402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27873" y="2030785"/>
              <a:ext cx="2094163" cy="348095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Web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Mobile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Logic Apps</a:t>
              </a:r>
            </a:p>
            <a:p>
              <a:pPr>
                <a:lnSpc>
                  <a:spcPct val="20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DFDFDE"/>
                  </a:solidFill>
                </a:rPr>
                <a:t>API 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8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/>
          <a:lstStyle/>
          <a:p>
            <a:r>
              <a:rPr lang="en-US" sz="4800" dirty="0"/>
              <a:t>App Service - one integrated offering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24590" y="3578405"/>
            <a:ext cx="453547" cy="267101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72137" y="4143850"/>
            <a:ext cx="2583344" cy="1665763"/>
            <a:chOff x="8728103" y="4231511"/>
            <a:chExt cx="2635145" cy="169916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8728103" y="5010007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API Apps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728103" y="544405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Easily build and consume APIs in the cloud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59451" y="1739295"/>
            <a:ext cx="3314494" cy="1688853"/>
            <a:chOff x="5434663" y="1339128"/>
            <a:chExt cx="3380957" cy="1722718"/>
          </a:xfrm>
        </p:grpSpPr>
        <p:sp>
          <p:nvSpPr>
            <p:cNvPr id="56" name="TextBox 55"/>
            <p:cNvSpPr txBox="1"/>
            <p:nvPr/>
          </p:nvSpPr>
          <p:spPr>
            <a:xfrm>
              <a:off x="5648241" y="2147024"/>
              <a:ext cx="2929173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Web Apps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34663" y="2575226"/>
              <a:ext cx="3380957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Web apps that scale </a:t>
              </a:r>
              <a:br>
                <a:rPr lang="en-US" sz="1400" kern="0" dirty="0">
                  <a:solidFill>
                    <a:schemeClr val="bg1"/>
                  </a:solidFill>
                  <a:latin typeface="Segoe UI Light"/>
                </a:rPr>
              </a:br>
              <a:r>
                <a:rPr lang="en-US" sz="1400" kern="0" dirty="0">
                  <a:solidFill>
                    <a:schemeClr val="bg1"/>
                  </a:solidFill>
                  <a:latin typeface="Segoe UI Light"/>
                </a:rPr>
                <a:t>with your business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8472137" y="1692405"/>
            <a:ext cx="2583345" cy="1735744"/>
            <a:chOff x="8642021" y="1291297"/>
            <a:chExt cx="2635146" cy="1770549"/>
          </a:xfrm>
        </p:grpSpPr>
        <p:sp>
          <p:nvSpPr>
            <p:cNvPr id="60" name="TextBox 59"/>
            <p:cNvSpPr txBox="1"/>
            <p:nvPr/>
          </p:nvSpPr>
          <p:spPr>
            <a:xfrm>
              <a:off x="8642022" y="21470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solidFill>
                    <a:schemeClr val="bg1"/>
                  </a:solidFill>
                </a:rPr>
                <a:t>Mobile Apps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642021" y="2575226"/>
              <a:ext cx="2635145" cy="486620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Build Mobile apps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for any device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63" name="Straight Connector 62"/>
          <p:cNvCxnSpPr/>
          <p:nvPr/>
        </p:nvCxnSpPr>
        <p:spPr>
          <a:xfrm>
            <a:off x="8411764" y="1734485"/>
            <a:ext cx="0" cy="4050828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647789" y="3702149"/>
            <a:ext cx="5407692" cy="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725027" y="4107654"/>
            <a:ext cx="2583344" cy="1677659"/>
            <a:chOff x="5839825" y="1775527"/>
            <a:chExt cx="2635145" cy="171130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5839825" y="2575724"/>
              <a:ext cx="2635145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LOGIC Apps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39825" y="3000276"/>
              <a:ext cx="2635145" cy="486551"/>
            </a:xfrm>
            <a:prstGeom prst="rect">
              <a:avLst/>
            </a:prstGeom>
            <a:noFill/>
          </p:spPr>
          <p:txBody>
            <a:bodyPr wrap="square" lIns="182828" rIns="182828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40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Automate business process across SaaS and on-premises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84238" y="2111974"/>
            <a:ext cx="3343054" cy="3327828"/>
            <a:chOff x="827088" y="-3463925"/>
            <a:chExt cx="3833812" cy="3816350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1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64109" y="1156347"/>
            <a:ext cx="8942613" cy="5789484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42306" y="-223368"/>
            <a:ext cx="8942613" cy="5789484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auto">
          <a:xfrm>
            <a:off x="1" y="487"/>
            <a:ext cx="6374576" cy="20314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5" y="2574848"/>
            <a:ext cx="3561040" cy="22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91" y="2219040"/>
            <a:ext cx="1526112" cy="2144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988" y="2076108"/>
            <a:ext cx="1843189" cy="12216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80" y="3351617"/>
            <a:ext cx="932271" cy="6037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341" y="3671842"/>
            <a:ext cx="1166102" cy="749692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>
                <a:solidFill>
                  <a:schemeClr val="bg1"/>
                </a:solidFill>
              </a:rPr>
              <a:t>Develop apps with…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69241" y="1035422"/>
            <a:ext cx="11655840" cy="899537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353" dirty="0">
                <a:solidFill>
                  <a:schemeClr val="bg1"/>
                </a:solidFill>
              </a:rPr>
              <a:t>.NET  |  Node.js  |  PHP  |  Python  |  Java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974" y="3404765"/>
            <a:ext cx="498159" cy="3551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593" y="3699512"/>
            <a:ext cx="2313894" cy="2844922"/>
            <a:chOff x="1765295" y="3773198"/>
            <a:chExt cx="2360292" cy="290196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5295" y="3773198"/>
              <a:ext cx="1235610" cy="17950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0371" y="5085435"/>
              <a:ext cx="1323849" cy="15897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95028" y="5134866"/>
              <a:ext cx="430559" cy="114589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9591" y="982097"/>
            <a:ext cx="936246" cy="14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1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Automatic OS patching</a:t>
            </a:r>
          </a:p>
          <a:p>
            <a:r>
              <a:rPr lang="en-US" sz="2400" dirty="0"/>
              <a:t>Enterprise-grade security</a:t>
            </a:r>
          </a:p>
          <a:p>
            <a:r>
              <a:rPr lang="en-US" sz="2400" dirty="0"/>
              <a:t>High availability</a:t>
            </a:r>
          </a:p>
          <a:p>
            <a:pPr lvl="1"/>
            <a:r>
              <a:rPr lang="en-US" sz="2400" dirty="0"/>
              <a:t>Automated scale out/in</a:t>
            </a:r>
          </a:p>
          <a:p>
            <a:pPr lvl="1"/>
            <a:r>
              <a:rPr lang="en-US" sz="2400" dirty="0"/>
              <a:t>Built-in load balancing</a:t>
            </a:r>
          </a:p>
          <a:p>
            <a:r>
              <a:rPr lang="en-US" sz="2400" dirty="0"/>
              <a:t>Supports many languages and platforms</a:t>
            </a:r>
          </a:p>
          <a:p>
            <a:pPr lvl="1"/>
            <a:r>
              <a:rPr lang="en-US" sz="2400" dirty="0"/>
              <a:t>.NET, Node.js, Python, Ruby and many more</a:t>
            </a:r>
          </a:p>
          <a:p>
            <a:r>
              <a:rPr lang="en-US" sz="2400" dirty="0"/>
              <a:t>Easy continuous deployment</a:t>
            </a:r>
          </a:p>
          <a:p>
            <a:pPr lvl="1"/>
            <a:r>
              <a:rPr lang="en-US" sz="2400" dirty="0"/>
              <a:t>Continuous delivery from third-party source control providers</a:t>
            </a:r>
          </a:p>
          <a:p>
            <a:pPr lvl="1"/>
            <a:r>
              <a:rPr lang="en-US" sz="2400" dirty="0"/>
              <a:t>Built-in </a:t>
            </a:r>
            <a:r>
              <a:rPr lang="en-US" sz="2400" dirty="0" err="1"/>
              <a:t>Git</a:t>
            </a:r>
            <a:r>
              <a:rPr lang="en-US" sz="2400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53645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215130" y="4667877"/>
            <a:ext cx="11764366" cy="1512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15130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167187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8119244" y="673086"/>
            <a:ext cx="3860252" cy="3899821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18336" y="811842"/>
            <a:ext cx="3154702" cy="725263"/>
            <a:chOff x="426724" y="414669"/>
            <a:chExt cx="3217960" cy="739806"/>
          </a:xfrm>
        </p:grpSpPr>
        <p:sp>
          <p:nvSpPr>
            <p:cNvPr id="23" name="TextBox 22"/>
            <p:cNvSpPr txBox="1"/>
            <p:nvPr/>
          </p:nvSpPr>
          <p:spPr>
            <a:xfrm>
              <a:off x="1060347" y="414669"/>
              <a:ext cx="2584337" cy="739806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4366480" y="825635"/>
            <a:ext cx="2952308" cy="712772"/>
            <a:chOff x="4522860" y="428738"/>
            <a:chExt cx="3011508" cy="727065"/>
          </a:xfrm>
        </p:grpSpPr>
        <p:sp>
          <p:nvSpPr>
            <p:cNvPr id="27" name="TextBox 26"/>
            <p:cNvSpPr txBox="1"/>
            <p:nvPr/>
          </p:nvSpPr>
          <p:spPr>
            <a:xfrm>
              <a:off x="5301290" y="492613"/>
              <a:ext cx="223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331594" y="825884"/>
            <a:ext cx="3393621" cy="787583"/>
            <a:chOff x="8498659" y="428993"/>
            <a:chExt cx="3461670" cy="803375"/>
          </a:xfrm>
        </p:grpSpPr>
        <p:sp>
          <p:nvSpPr>
            <p:cNvPr id="19" name="TextBox 18"/>
            <p:cNvSpPr txBox="1"/>
            <p:nvPr/>
          </p:nvSpPr>
          <p:spPr>
            <a:xfrm>
              <a:off x="9167121" y="503908"/>
              <a:ext cx="2793208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485912" y="4984839"/>
            <a:ext cx="2588977" cy="815763"/>
            <a:chOff x="495655" y="4578565"/>
            <a:chExt cx="2640891" cy="83212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1347440" y="4622500"/>
              <a:ext cx="1789106" cy="72846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3137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API Apps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78422" y="4878398"/>
            <a:ext cx="1108608" cy="1108608"/>
            <a:chOff x="2336344" y="2754223"/>
            <a:chExt cx="739365" cy="739365"/>
          </a:xfrm>
        </p:grpSpPr>
        <p:sp>
          <p:nvSpPr>
            <p:cNvPr id="4" name="Rectangle 3"/>
            <p:cNvSpPr/>
            <p:nvPr/>
          </p:nvSpPr>
          <p:spPr bwMode="auto">
            <a:xfrm>
              <a:off x="2336344" y="2754223"/>
              <a:ext cx="739365" cy="739365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332" y="2908781"/>
              <a:ext cx="433482" cy="43348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41667" y="4878398"/>
            <a:ext cx="1108608" cy="1108608"/>
            <a:chOff x="2579844" y="2146998"/>
            <a:chExt cx="739365" cy="739365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579844" y="2146998"/>
              <a:ext cx="739365" cy="739365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725" y="2230481"/>
              <a:ext cx="554882" cy="554882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 bwMode="auto">
          <a:xfrm>
            <a:off x="9316690" y="4878398"/>
            <a:ext cx="1108608" cy="1108608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563106" y="4878398"/>
            <a:ext cx="1108608" cy="1108608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516471" y="2062068"/>
            <a:ext cx="1229068" cy="1253508"/>
            <a:chOff x="477568" y="1073442"/>
            <a:chExt cx="1253713" cy="127864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85042" y="2044308"/>
              <a:ext cx="1246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site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076406" y="1638188"/>
            <a:ext cx="1648809" cy="1288418"/>
            <a:chOff x="8541538" y="1655866"/>
            <a:chExt cx="1681871" cy="1314253"/>
          </a:xfrm>
        </p:grpSpPr>
        <p:sp>
          <p:nvSpPr>
            <p:cNvPr id="58" name="TextBox 57"/>
            <p:cNvSpPr txBox="1"/>
            <p:nvPr/>
          </p:nvSpPr>
          <p:spPr>
            <a:xfrm>
              <a:off x="8541538" y="2662342"/>
              <a:ext cx="1681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Administration App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5337276" y="2064283"/>
            <a:ext cx="1508380" cy="1253508"/>
            <a:chOff x="5444299" y="1692224"/>
            <a:chExt cx="1538626" cy="1278643"/>
          </a:xfrm>
        </p:grpSpPr>
        <p:sp>
          <p:nvSpPr>
            <p:cNvPr id="63" name="TextBox 62"/>
            <p:cNvSpPr txBox="1"/>
            <p:nvPr/>
          </p:nvSpPr>
          <p:spPr>
            <a:xfrm>
              <a:off x="5444299" y="2663090"/>
              <a:ext cx="1538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Order Completed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81" name="Rectangle 80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1" name="Chevron 110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7" name="Chevron 116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8" name="Chevron 117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594" y="2647748"/>
            <a:ext cx="1314866" cy="8870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643" y="2812426"/>
            <a:ext cx="1314866" cy="88707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8732972" y="2949252"/>
            <a:ext cx="1314866" cy="1288418"/>
            <a:chOff x="8704373" y="1655866"/>
            <a:chExt cx="1341232" cy="1314253"/>
          </a:xfrm>
        </p:grpSpPr>
        <p:sp>
          <p:nvSpPr>
            <p:cNvPr id="68" name="TextBox 67"/>
            <p:cNvSpPr txBox="1"/>
            <p:nvPr/>
          </p:nvSpPr>
          <p:spPr>
            <a:xfrm>
              <a:off x="8731399" y="2662342"/>
              <a:ext cx="1302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72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App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070275" y="4878398"/>
            <a:ext cx="1111290" cy="1110333"/>
            <a:chOff x="8232100" y="4975723"/>
            <a:chExt cx="1133574" cy="1132597"/>
          </a:xfrm>
        </p:grpSpPr>
        <p:sp>
          <p:nvSpPr>
            <p:cNvPr id="42" name="Rectangle 41"/>
            <p:cNvSpPr/>
            <p:nvPr/>
          </p:nvSpPr>
          <p:spPr bwMode="auto">
            <a:xfrm>
              <a:off x="8232100" y="4975723"/>
              <a:ext cx="1130838" cy="1130838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52" y="4995002"/>
              <a:ext cx="1113322" cy="111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</p:spTree>
    <p:extLst>
      <p:ext uri="{BB962C8B-B14F-4D97-AF65-F5344CB8AC3E}">
        <p14:creationId xmlns:p14="http://schemas.microsoft.com/office/powerpoint/2010/main" val="35109869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7397</TotalTime>
  <Words>1057</Words>
  <Application>Microsoft Office PowerPoint</Application>
  <PresentationFormat>Widescreen</PresentationFormat>
  <Paragraphs>309</Paragraphs>
  <Slides>35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App Service Web Apps</vt:lpstr>
      <vt:lpstr>Agenda</vt:lpstr>
      <vt:lpstr>Azure App Service</vt:lpstr>
      <vt:lpstr>PowerPoint Presentation</vt:lpstr>
      <vt:lpstr>App Service - one integrated offering</vt:lpstr>
      <vt:lpstr>PowerPoint Presentation</vt:lpstr>
      <vt:lpstr>Benefits of App Services</vt:lpstr>
      <vt:lpstr>PowerPoint Presentation</vt:lpstr>
      <vt:lpstr>Web Apps</vt:lpstr>
      <vt:lpstr>PowerPoint Presentation</vt:lpstr>
      <vt:lpstr>PowerPoint Presentation</vt:lpstr>
      <vt:lpstr>Demo: Creating a Web App</vt:lpstr>
      <vt:lpstr>PowerPoint Presentation</vt:lpstr>
      <vt:lpstr>Visual Studio + App Service Web Apps</vt:lpstr>
      <vt:lpstr>API Apps</vt:lpstr>
      <vt:lpstr>PowerPoint Presentation</vt:lpstr>
      <vt:lpstr>Benefits of API Apps</vt:lpstr>
      <vt:lpstr>API Apps addresses key pains around building and consuming APIs</vt:lpstr>
      <vt:lpstr>Demo: Creating an API App</vt:lpstr>
      <vt:lpstr>Consuming API Apps</vt:lpstr>
      <vt:lpstr>PowerPoint Presentation</vt:lpstr>
      <vt:lpstr>Simplifying Integration</vt:lpstr>
      <vt:lpstr>Logic Apps</vt:lpstr>
      <vt:lpstr>PowerPoint Presentation</vt:lpstr>
      <vt:lpstr>PowerPoint Presentation</vt:lpstr>
      <vt:lpstr>Built-in API Connectors</vt:lpstr>
      <vt:lpstr>PowerPoint Presentation</vt:lpstr>
      <vt:lpstr>Mobile Apps</vt:lpstr>
      <vt:lpstr>PowerPoint Presentation</vt:lpstr>
      <vt:lpstr>Azure Mobile Services</vt:lpstr>
      <vt:lpstr>Structured Storage</vt:lpstr>
      <vt:lpstr>Server Side Table Scripts</vt:lpstr>
      <vt:lpstr>Demo: Basic Mobile App with Validation</vt:lpstr>
      <vt:lpstr>Custom API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Himanshu Desai</cp:lastModifiedBy>
  <cp:revision>379</cp:revision>
  <cp:lastPrinted>2014-03-26T17:46:13Z</cp:lastPrinted>
  <dcterms:created xsi:type="dcterms:W3CDTF">2014-03-19T23:21:38Z</dcterms:created>
  <dcterms:modified xsi:type="dcterms:W3CDTF">2016-05-09T04:02:07Z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